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815"/>
    <p:restoredTop sz="94643"/>
  </p:normalViewPr>
  <p:slideViewPr>
    <p:cSldViewPr snapToGrid="0" snapToObjects="1">
      <p:cViewPr varScale="1">
        <p:scale>
          <a:sx n="63" d="100"/>
          <a:sy n="63" d="100"/>
        </p:scale>
        <p:origin x="216" y="1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CFF52-3CAB-C84B-8C1D-87CCD52E4630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293C2-2213-BB48-9272-1D94D64E1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3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CFF52-3CAB-C84B-8C1D-87CCD52E4630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293C2-2213-BB48-9272-1D94D64E1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42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CFF52-3CAB-C84B-8C1D-87CCD52E4630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293C2-2213-BB48-9272-1D94D64E1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8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CFF52-3CAB-C84B-8C1D-87CCD52E4630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293C2-2213-BB48-9272-1D94D64E1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10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CFF52-3CAB-C84B-8C1D-87CCD52E4630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293C2-2213-BB48-9272-1D94D64E1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92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CFF52-3CAB-C84B-8C1D-87CCD52E4630}" type="datetimeFigureOut">
              <a:rPr lang="en-US" smtClean="0"/>
              <a:t>1/25/22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293C2-2213-BB48-9272-1D94D64E1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922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CFF52-3CAB-C84B-8C1D-87CCD52E4630}" type="datetimeFigureOut">
              <a:rPr lang="en-US" smtClean="0"/>
              <a:t>1/25/22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293C2-2213-BB48-9272-1D94D64E1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4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CFF52-3CAB-C84B-8C1D-87CCD52E4630}" type="datetimeFigureOut">
              <a:rPr lang="en-US" smtClean="0"/>
              <a:t>1/25/22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293C2-2213-BB48-9272-1D94D64E1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286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CFF52-3CAB-C84B-8C1D-87CCD52E4630}" type="datetimeFigureOut">
              <a:rPr lang="en-US" smtClean="0"/>
              <a:t>1/25/22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293C2-2213-BB48-9272-1D94D64E1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50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CFF52-3CAB-C84B-8C1D-87CCD52E4630}" type="datetimeFigureOut">
              <a:rPr lang="en-US" smtClean="0"/>
              <a:t>1/25/22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293C2-2213-BB48-9272-1D94D64E1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9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CFF52-3CAB-C84B-8C1D-87CCD52E4630}" type="datetimeFigureOut">
              <a:rPr lang="en-US" smtClean="0"/>
              <a:t>1/25/22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293C2-2213-BB48-9272-1D94D64E1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00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CFF52-3CAB-C84B-8C1D-87CCD52E4630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293C2-2213-BB48-9272-1D94D64E1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1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Relationship Id="rId3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MASAŽAS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Kvėpavimo</a:t>
            </a:r>
            <a:r>
              <a:rPr lang="en-US" sz="3200" dirty="0" smtClean="0"/>
              <a:t> </a:t>
            </a:r>
            <a:r>
              <a:rPr lang="en-US" sz="3200" dirty="0" err="1" smtClean="0"/>
              <a:t>ligos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41152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Masažo</a:t>
            </a:r>
            <a:r>
              <a:rPr lang="en-US" dirty="0" smtClean="0"/>
              <a:t> </a:t>
            </a:r>
            <a:r>
              <a:rPr lang="en-US" dirty="0" err="1" smtClean="0"/>
              <a:t>uždaviniai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96646" indent="-514350">
              <a:buClr>
                <a:schemeClr val="tx1"/>
              </a:buClr>
              <a:buFont typeface="+mj-lt"/>
              <a:buAutoNum type="arabicParenR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pašalinti  bronchų spazmus;</a:t>
            </a:r>
          </a:p>
          <a:p>
            <a:pPr marL="596646" indent="-514350">
              <a:buClr>
                <a:schemeClr val="tx1"/>
              </a:buClr>
              <a:buFont typeface="+mj-lt"/>
              <a:buAutoNum type="arabicParenR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normalizuoti kraujo ir limfos apytaką;</a:t>
            </a:r>
          </a:p>
          <a:p>
            <a:pPr marL="596646" indent="-514350">
              <a:buClr>
                <a:schemeClr val="tx1"/>
              </a:buClr>
              <a:buFont typeface="+mj-lt"/>
              <a:buAutoNum type="arabicParenR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pagreitinti </a:t>
            </a:r>
            <a:r>
              <a:rPr lang="lt-LT" dirty="0" err="1">
                <a:latin typeface="Times New Roman" pitchFamily="18" charset="0"/>
                <a:cs typeface="Times New Roman" pitchFamily="18" charset="0"/>
              </a:rPr>
              <a:t>inflitratų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 ir </a:t>
            </a:r>
            <a:r>
              <a:rPr lang="lt-LT" dirty="0" err="1">
                <a:latin typeface="Times New Roman" pitchFamily="18" charset="0"/>
                <a:cs typeface="Times New Roman" pitchFamily="18" charset="0"/>
              </a:rPr>
              <a:t>eksudatų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dirty="0" err="1">
                <a:latin typeface="Times New Roman" pitchFamily="18" charset="0"/>
                <a:cs typeface="Times New Roman" pitchFamily="18" charset="0"/>
              </a:rPr>
              <a:t>rezorbciją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596646" indent="-514350">
              <a:buClr>
                <a:schemeClr val="tx1"/>
              </a:buClr>
              <a:buFont typeface="+mj-lt"/>
              <a:buAutoNum type="arabicParenR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atkurti krūtinės ląstos ir diafragmos </a:t>
            </a:r>
            <a:r>
              <a:rPr lang="lt-LT" dirty="0" err="1">
                <a:latin typeface="Times New Roman" pitchFamily="18" charset="0"/>
                <a:cs typeface="Times New Roman" pitchFamily="18" charset="0"/>
              </a:rPr>
              <a:t>paslankumą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596646" indent="-514350">
              <a:buClr>
                <a:schemeClr val="tx1"/>
              </a:buClr>
              <a:buFont typeface="+mj-lt"/>
              <a:buAutoNum type="arabicParenR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pagerinti plaučių audinių elastingumą ir paskatinti atsikosėjimą;</a:t>
            </a:r>
          </a:p>
          <a:p>
            <a:pPr marL="596646" indent="-514350">
              <a:buClr>
                <a:schemeClr val="tx1"/>
              </a:buClr>
              <a:buFont typeface="+mj-lt"/>
              <a:buAutoNum type="arabicParenR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pagerinti bendrą organizmo būklę.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Bronchinė</a:t>
            </a:r>
            <a:r>
              <a:rPr lang="en-US" sz="2800" dirty="0" smtClean="0"/>
              <a:t> </a:t>
            </a:r>
            <a:r>
              <a:rPr lang="en-US" sz="2800" dirty="0" err="1" smtClean="0"/>
              <a:t>astma</a:t>
            </a:r>
            <a:r>
              <a:rPr lang="en-US" sz="2800" dirty="0" smtClean="0"/>
              <a:t>,</a:t>
            </a:r>
          </a:p>
          <a:p>
            <a:r>
              <a:rPr lang="en-US" sz="2800" dirty="0" err="1" smtClean="0"/>
              <a:t>Pneumonija</a:t>
            </a:r>
            <a:endParaRPr lang="en-US" sz="2800" dirty="0" smtClean="0"/>
          </a:p>
          <a:p>
            <a:r>
              <a:rPr lang="en-US" sz="2800" dirty="0" err="1" smtClean="0"/>
              <a:t>Lėtinis</a:t>
            </a:r>
            <a:r>
              <a:rPr lang="en-US" sz="2800" dirty="0" smtClean="0"/>
              <a:t> </a:t>
            </a:r>
            <a:r>
              <a:rPr lang="en-US" sz="2800" dirty="0" err="1" smtClean="0"/>
              <a:t>bronchitas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33540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741680"/>
          </a:xfrm>
        </p:spPr>
        <p:txBody>
          <a:bodyPr/>
          <a:lstStyle/>
          <a:p>
            <a:r>
              <a:rPr lang="en-US" dirty="0" err="1" smtClean="0"/>
              <a:t>Planas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7191692" cy="5332095"/>
          </a:xfrm>
        </p:spPr>
        <p:txBody>
          <a:bodyPr>
            <a:normAutofit/>
          </a:bodyPr>
          <a:lstStyle/>
          <a:p>
            <a:pPr marL="596646" indent="-514350">
              <a:buClr>
                <a:schemeClr val="tx1"/>
              </a:buClr>
              <a:buFont typeface="+mj-lt"/>
              <a:buAutoNum type="arabicParenR"/>
            </a:pPr>
            <a:r>
              <a:rPr lang="en-GB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lt-LT" dirty="0" err="1">
                <a:latin typeface="Times New Roman" pitchFamily="18" charset="0"/>
                <a:cs typeface="Times New Roman" pitchFamily="18" charset="0"/>
              </a:rPr>
              <a:t>egmentinis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dirty="0" err="1">
                <a:latin typeface="Times New Roman" pitchFamily="18" charset="0"/>
                <a:cs typeface="Times New Roman" pitchFamily="18" charset="0"/>
              </a:rPr>
              <a:t>mas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lt-LT" dirty="0" err="1">
                <a:latin typeface="Times New Roman" pitchFamily="18" charset="0"/>
                <a:cs typeface="Times New Roman" pitchFamily="18" charset="0"/>
              </a:rPr>
              <a:t>žas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596646" indent="-514350">
              <a:buClr>
                <a:schemeClr val="tx1"/>
              </a:buClr>
              <a:buFont typeface="+mj-lt"/>
              <a:buAutoNum type="arabicParenR"/>
            </a:pPr>
            <a:r>
              <a:rPr lang="en-GB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lt-LT" dirty="0" err="1">
                <a:latin typeface="Times New Roman" pitchFamily="18" charset="0"/>
                <a:cs typeface="Times New Roman" pitchFamily="18" charset="0"/>
              </a:rPr>
              <a:t>ugaros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 ir kaklo nugarinio paviršiaus masažas;</a:t>
            </a:r>
          </a:p>
          <a:p>
            <a:pPr marL="596646" indent="-514350">
              <a:buClr>
                <a:schemeClr val="tx1"/>
              </a:buClr>
              <a:buFont typeface="+mj-lt"/>
              <a:buAutoNum type="arabicParenR"/>
            </a:pPr>
            <a:r>
              <a:rPr lang="en-GB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rūtinės ląstos priekinio paviršiaus masažas;</a:t>
            </a:r>
          </a:p>
          <a:p>
            <a:pPr marL="596646" indent="-514350">
              <a:buClr>
                <a:schemeClr val="tx1"/>
              </a:buClr>
              <a:buFont typeface="+mj-lt"/>
              <a:buAutoNum type="arabicParenR"/>
            </a:pPr>
            <a:r>
              <a:rPr lang="en-GB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rūtinės šoninio paviršiaus </a:t>
            </a:r>
            <a:r>
              <a:rPr lang="lt-LT" dirty="0" err="1">
                <a:latin typeface="Times New Roman" pitchFamily="18" charset="0"/>
                <a:cs typeface="Times New Roman" pitchFamily="18" charset="0"/>
              </a:rPr>
              <a:t>masžas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596646" indent="-514350">
              <a:buClr>
                <a:schemeClr val="tx1"/>
              </a:buClr>
              <a:buFont typeface="+mj-lt"/>
              <a:buAutoNum type="arabicParenR"/>
            </a:pPr>
            <a:r>
              <a:rPr lang="en-GB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rūtinės ląstos priekinio paviršiaus masažas(kartotinis)</a:t>
            </a:r>
          </a:p>
          <a:p>
            <a:pPr marL="596646" indent="-514350">
              <a:buClr>
                <a:schemeClr val="tx1"/>
              </a:buClr>
              <a:buFont typeface="+mj-lt"/>
              <a:buAutoNum type="arabicParenR"/>
            </a:pPr>
            <a:r>
              <a:rPr lang="en-GB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lt-LT" dirty="0" err="1">
                <a:latin typeface="Times New Roman" pitchFamily="18" charset="0"/>
                <a:cs typeface="Times New Roman" pitchFamily="18" charset="0"/>
              </a:rPr>
              <a:t>vėpavimo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 pratimai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err="1" smtClean="0"/>
              <a:t>Klientas</a:t>
            </a:r>
            <a:r>
              <a:rPr lang="en-US" sz="2800" dirty="0" smtClean="0"/>
              <a:t>:</a:t>
            </a:r>
          </a:p>
          <a:p>
            <a:pPr marL="596646" indent="-514350">
              <a:buClr>
                <a:schemeClr val="tx1"/>
              </a:buClr>
              <a:buFont typeface="+mj-lt"/>
              <a:buAutoNum type="arabicParenR"/>
            </a:pP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lt-LT" sz="2800" dirty="0" err="1">
                <a:latin typeface="Times New Roman" pitchFamily="18" charset="0"/>
                <a:cs typeface="Times New Roman" pitchFamily="18" charset="0"/>
              </a:rPr>
              <a:t>uli</a:t>
            </a:r>
            <a:r>
              <a:rPr lang="lt-LT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2800" dirty="0" err="1">
                <a:latin typeface="Times New Roman" pitchFamily="18" charset="0"/>
                <a:cs typeface="Times New Roman" pitchFamily="18" charset="0"/>
              </a:rPr>
              <a:t>kniūbščias</a:t>
            </a:r>
            <a:r>
              <a:rPr lang="lt-LT" sz="28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596646" indent="-514350">
              <a:buClr>
                <a:schemeClr val="tx1"/>
              </a:buClr>
              <a:buFont typeface="+mj-lt"/>
              <a:buAutoNum type="arabicParenR"/>
            </a:pP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lt-LT" sz="2800" dirty="0" err="1">
                <a:latin typeface="Times New Roman" pitchFamily="18" charset="0"/>
                <a:cs typeface="Times New Roman" pitchFamily="18" charset="0"/>
              </a:rPr>
              <a:t>uli</a:t>
            </a:r>
            <a:r>
              <a:rPr lang="lt-LT" sz="2800" dirty="0">
                <a:latin typeface="Times New Roman" pitchFamily="18" charset="0"/>
                <a:cs typeface="Times New Roman" pitchFamily="18" charset="0"/>
              </a:rPr>
              <a:t> ant nugaros;</a:t>
            </a:r>
          </a:p>
          <a:p>
            <a:pPr marL="596646" indent="-514350">
              <a:buClr>
                <a:schemeClr val="tx1"/>
              </a:buClr>
              <a:buFont typeface="+mj-lt"/>
              <a:buAutoNum type="arabicParenR"/>
            </a:pP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lt-LT" sz="2800" dirty="0" err="1">
                <a:latin typeface="Times New Roman" pitchFamily="18" charset="0"/>
                <a:cs typeface="Times New Roman" pitchFamily="18" charset="0"/>
              </a:rPr>
              <a:t>uli</a:t>
            </a:r>
            <a:r>
              <a:rPr lang="lt-LT" sz="2800" dirty="0">
                <a:latin typeface="Times New Roman" pitchFamily="18" charset="0"/>
                <a:cs typeface="Times New Roman" pitchFamily="18" charset="0"/>
              </a:rPr>
              <a:t> ant šono (iš pradžių ant vieno, paskui ant kito), apatinę ranką padėjęs po galva, viršutinę – prieš save.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93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2475"/>
          </a:xfrm>
        </p:spPr>
        <p:txBody>
          <a:bodyPr/>
          <a:lstStyle/>
          <a:p>
            <a:r>
              <a:rPr lang="en-US" dirty="0" err="1" smtClean="0"/>
              <a:t>Segmentinis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17600"/>
            <a:ext cx="10515600" cy="5384799"/>
          </a:xfrm>
        </p:spPr>
        <p:txBody>
          <a:bodyPr>
            <a:normAutofit fontScale="92500" lnSpcReduction="20000"/>
          </a:bodyPr>
          <a:lstStyle/>
          <a:p>
            <a:pPr marL="596646" indent="-514350">
              <a:buClr>
                <a:schemeClr val="tx1"/>
              </a:buClr>
              <a:buFont typeface="+mj-lt"/>
              <a:buAutoNum type="arabicPeriod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Plokščias paviršinis glostymas (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2- 3 k.)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96646" indent="-514350">
              <a:buClr>
                <a:schemeClr val="tx1"/>
              </a:buClr>
              <a:buFont typeface="+mj-lt"/>
              <a:buAutoNum type="arabicPeriod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Lyginamasis glostymas (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2 k.)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96646" indent="-514350">
              <a:buClr>
                <a:schemeClr val="tx1"/>
              </a:buClr>
              <a:buFont typeface="+mj-lt"/>
              <a:buAutoNum type="arabicPeriod"/>
            </a:pPr>
            <a:r>
              <a:rPr lang="lt-LT" dirty="0" err="1">
                <a:latin typeface="Times New Roman" pitchFamily="18" charset="0"/>
                <a:cs typeface="Times New Roman" pitchFamily="18" charset="0"/>
              </a:rPr>
              <a:t>Įgrežimas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 viena ir pasunkinta ranka (po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2 k.)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96646" indent="-514350">
              <a:buClr>
                <a:schemeClr val="tx1"/>
              </a:buClr>
              <a:buFont typeface="+mj-lt"/>
              <a:buAutoNum type="arabicPeriod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Lyginamasis glostymas (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2 k.)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96646" indent="-514350">
              <a:buClr>
                <a:schemeClr val="tx1"/>
              </a:buClr>
              <a:buFont typeface="+mj-lt"/>
              <a:buAutoNum type="arabicPeriod"/>
            </a:pPr>
            <a:r>
              <a:rPr lang="lt-LT" dirty="0" err="1">
                <a:latin typeface="Times New Roman" pitchFamily="18" charset="0"/>
                <a:cs typeface="Times New Roman" pitchFamily="18" charset="0"/>
              </a:rPr>
              <a:t>Keterinių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 ataugų trynimas tarp smilių ir didžiųjų pirštų (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2 – 3 k.)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96646" indent="-514350">
              <a:buClr>
                <a:schemeClr val="tx1"/>
              </a:buClr>
              <a:buFont typeface="+mj-lt"/>
              <a:buAutoNum type="arabicPeriod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Pjovimas (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2 k.)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96646" indent="-514350">
              <a:buClr>
                <a:schemeClr val="tx1"/>
              </a:buClr>
              <a:buFont typeface="+mj-lt"/>
              <a:buAutoNum type="arabicPeriod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Lyginamasis glostymas (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2 k.)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96646" indent="-514350">
              <a:buClr>
                <a:schemeClr val="tx1"/>
              </a:buClr>
              <a:buFont typeface="+mj-lt"/>
              <a:buAutoNum type="arabicPeriod" startAt="8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Trynimas sustumiant(slinkimas) ( 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2 k.)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596646" indent="-514350">
              <a:buClr>
                <a:schemeClr val="tx1"/>
              </a:buClr>
              <a:buFont typeface="+mj-lt"/>
              <a:buAutoNum type="arabicPeriod" startAt="8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Maigymas </a:t>
            </a:r>
            <a:r>
              <a:rPr lang="lt-LT" dirty="0" err="1">
                <a:latin typeface="Times New Roman" pitchFamily="18" charset="0"/>
                <a:cs typeface="Times New Roman" pitchFamily="18" charset="0"/>
              </a:rPr>
              <a:t>paspuadžiant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 nykščių pagalvėlėmis ir </a:t>
            </a:r>
            <a:r>
              <a:rPr lang="lt-LT" dirty="0" err="1">
                <a:latin typeface="Times New Roman" pitchFamily="18" charset="0"/>
                <a:cs typeface="Times New Roman" pitchFamily="18" charset="0"/>
              </a:rPr>
              <a:t>smiliaus,didžiojo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, bevardžio ir mažylio pirštų artimųjų </a:t>
            </a:r>
            <a:r>
              <a:rPr lang="lt-LT" dirty="0" err="1">
                <a:latin typeface="Times New Roman" pitchFamily="18" charset="0"/>
                <a:cs typeface="Times New Roman" pitchFamily="18" charset="0"/>
              </a:rPr>
              <a:t>pirštakaulių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 dalimis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(po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2 k.)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96646" indent="-514350">
              <a:buClr>
                <a:schemeClr val="tx1"/>
              </a:buClr>
              <a:buFont typeface="+mj-lt"/>
              <a:buAutoNum type="arabicPeriod" startAt="8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Lyginamasis glostymas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2 k.)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96646" indent="-514350">
              <a:buClr>
                <a:schemeClr val="tx1"/>
              </a:buClr>
              <a:buFont typeface="+mj-lt"/>
              <a:buAutoNum type="arabicPeriod" startAt="8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Maigymas </a:t>
            </a:r>
            <a:r>
              <a:rPr lang="lt-LT" dirty="0" err="1">
                <a:latin typeface="Times New Roman" pitchFamily="18" charset="0"/>
                <a:cs typeface="Times New Roman" pitchFamily="18" charset="0"/>
              </a:rPr>
              <a:t>nugrežiant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( 2 k.)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96646" indent="-514350">
              <a:buClr>
                <a:schemeClr val="tx1"/>
              </a:buClr>
              <a:buFont typeface="+mj-lt"/>
              <a:buAutoNum type="arabicPeriod" startAt="8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Vienpusis gnybis(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2 k.)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08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Segmentinis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96646" indent="-514350">
              <a:buClr>
                <a:schemeClr val="tx1"/>
              </a:buClr>
              <a:buFont typeface="+mj-lt"/>
              <a:buAutoNum type="arabicPeriod" startAt="13"/>
            </a:pPr>
            <a:r>
              <a:rPr lang="lt-LT" dirty="0" err="1">
                <a:latin typeface="Times New Roman" pitchFamily="18" charset="0"/>
                <a:cs typeface="Times New Roman" pitchFamily="18" charset="0"/>
              </a:rPr>
              <a:t>Pomentinių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 sričių trynimas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3- 4 k.)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96646" indent="-514350">
              <a:buClr>
                <a:schemeClr val="tx1"/>
              </a:buClr>
              <a:buFont typeface="+mj-lt"/>
              <a:buAutoNum type="arabicPeriod" startAt="13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Lyginamasis glostymas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( 2 k.)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96646" indent="-514350">
              <a:buClr>
                <a:schemeClr val="tx1"/>
              </a:buClr>
              <a:buFont typeface="+mj-lt"/>
              <a:buAutoNum type="arabicPeriod" startAt="13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Labilusis vibravimas išilgine ir skersine kryptimis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( 2- 3 k )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079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67995"/>
          </a:xfrm>
        </p:spPr>
        <p:txBody>
          <a:bodyPr>
            <a:normAutofit fontScale="90000"/>
          </a:bodyPr>
          <a:lstStyle/>
          <a:p>
            <a:r>
              <a:rPr lang="lt-LT" sz="3200" dirty="0">
                <a:latin typeface="Times New Roman" pitchFamily="18" charset="0"/>
                <a:cs typeface="Times New Roman" pitchFamily="18" charset="0"/>
              </a:rPr>
              <a:t>Nugaros ir kaklo nugarinio paviršiaus masažas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33120"/>
            <a:ext cx="10515600" cy="5343843"/>
          </a:xfrm>
        </p:spPr>
        <p:txBody>
          <a:bodyPr>
            <a:normAutofit fontScale="92500" lnSpcReduction="20000"/>
          </a:bodyPr>
          <a:lstStyle/>
          <a:p>
            <a:pPr marL="596646" indent="-514350">
              <a:buClr>
                <a:schemeClr val="tx1"/>
              </a:buClr>
              <a:buFont typeface="+mj-lt"/>
              <a:buAutoNum type="arabicPeriod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Plokščias paviršinis glostymas (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2 k.)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96646" indent="-514350">
              <a:buClr>
                <a:schemeClr val="tx1"/>
              </a:buClr>
              <a:buFont typeface="+mj-lt"/>
              <a:buAutoNum type="arabicPeriod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Apimamasis nenutrūkstamasis glostymas (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2 k.)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96646" indent="-514350">
              <a:buClr>
                <a:schemeClr val="tx1"/>
              </a:buClr>
              <a:buFont typeface="+mj-lt"/>
              <a:buAutoNum type="arabicPeriod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Išilginis trynimas delnais (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2 k.)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96646" indent="-514350">
              <a:buClr>
                <a:schemeClr val="tx1"/>
              </a:buClr>
              <a:buFont typeface="+mj-lt"/>
              <a:buAutoNum type="arabicPeriod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Skersinis pakaitinis trynimas delnais (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2 k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Plokščias paviršinis glostymas (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2 k.)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96646" indent="-514350">
              <a:buClr>
                <a:schemeClr val="tx1"/>
              </a:buClr>
              <a:buFont typeface="+mj-lt"/>
              <a:buAutoNum type="arabicPeriod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Spiralinis trynimas pasunkinta ranka (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2 k.)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 startAt="7"/>
            </a:pPr>
            <a:r>
              <a:rPr lang="lt-LT" dirty="0" err="1">
                <a:latin typeface="Times New Roman" pitchFamily="18" charset="0"/>
                <a:cs typeface="Times New Roman" pitchFamily="18" charset="0"/>
              </a:rPr>
              <a:t>Priestuburinių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 sričių štrichavimas (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3 k.)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96646" indent="-514350">
              <a:buClr>
                <a:schemeClr val="tx1"/>
              </a:buClr>
              <a:buFont typeface="+mj-lt"/>
              <a:buAutoNum type="arabicPeriod" startAt="7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Lyginamasis glostymas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( 2 k.)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96646" indent="-514350">
              <a:buClr>
                <a:schemeClr val="tx1"/>
              </a:buClr>
              <a:buFont typeface="+mj-lt"/>
              <a:buAutoNum type="arabicPeriod" startAt="7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Išilginis pjovimas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( 2 k.)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96646" indent="-514350">
              <a:buClr>
                <a:schemeClr val="tx1"/>
              </a:buClr>
              <a:buFont typeface="+mj-lt"/>
              <a:buAutoNum type="arabicPeriod" startAt="7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Skersinis pjovimas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( 2 k.)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96646" indent="-514350">
              <a:buClr>
                <a:schemeClr val="tx1"/>
              </a:buClr>
              <a:buFont typeface="+mj-lt"/>
              <a:buAutoNum type="arabicPeriod" startAt="7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Apimamasis nenutrūkstamasis glostymas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( 2 k.)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96646" indent="-514350">
              <a:buClr>
                <a:schemeClr val="tx1"/>
              </a:buClr>
              <a:buFont typeface="+mj-lt"/>
              <a:buAutoNum type="arabicPeriod" startAt="7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Apimamasis nenutrūkstamasis pečių lankų glostymas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( 2 k.)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96646" indent="-514350">
              <a:buClr>
                <a:schemeClr val="tx1"/>
              </a:buClr>
              <a:buFont typeface="+mj-lt"/>
              <a:buAutoNum type="arabicPeriod" startAt="7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Pusiau žiedinis pečių lankų trynimas(po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2 k.)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90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8635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Nugara</a:t>
            </a:r>
            <a:r>
              <a:rPr lang="en-US" dirty="0" smtClean="0"/>
              <a:t>, </a:t>
            </a:r>
            <a:r>
              <a:rPr lang="en-US" dirty="0" err="1" smtClean="0"/>
              <a:t>kaklas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73760"/>
            <a:ext cx="11049000" cy="5669280"/>
          </a:xfrm>
        </p:spPr>
        <p:txBody>
          <a:bodyPr>
            <a:normAutofit fontScale="92500" lnSpcReduction="10000"/>
          </a:bodyPr>
          <a:lstStyle/>
          <a:p>
            <a:pPr marL="596646" indent="-514350">
              <a:buClr>
                <a:schemeClr val="tx1"/>
              </a:buClr>
              <a:buFont typeface="+mj-lt"/>
              <a:buAutoNum type="arabicPeriod" startAt="14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Išilginis ir spiralinis kaklo nugarinio paviršiaus trynimas nykščiais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2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 startAt="14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Kaklo nugarinio paviršiaus trynimas </a:t>
            </a:r>
            <a:r>
              <a:rPr lang="lt-LT" dirty="0" err="1">
                <a:latin typeface="Times New Roman" pitchFamily="18" charset="0"/>
                <a:cs typeface="Times New Roman" pitchFamily="18" charset="0"/>
              </a:rPr>
              <a:t>smiliaus,didžiojo,bevardžio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 ir mažylio pirštų vidurinių </a:t>
            </a:r>
            <a:r>
              <a:rPr lang="lt-LT" dirty="0" err="1">
                <a:latin typeface="Times New Roman" pitchFamily="18" charset="0"/>
                <a:cs typeface="Times New Roman" pitchFamily="18" charset="0"/>
              </a:rPr>
              <a:t>pirštakaulių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 dalimis (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3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 startAt="14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Apimamasis nenutrūkstamasis pečių lankų glostymas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 startAt="14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Skersinis pečių lankų maigymas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( 2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 startAt="14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Pečių lankų maigymas : viena ranka maigant vieną pečių lanko </a:t>
            </a:r>
            <a:r>
              <a:rPr lang="lt-LT" dirty="0" err="1">
                <a:latin typeface="Times New Roman" pitchFamily="18" charset="0"/>
                <a:cs typeface="Times New Roman" pitchFamily="18" charset="0"/>
              </a:rPr>
              <a:t>pusę,kita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lt-LT" dirty="0" err="1">
                <a:latin typeface="Times New Roman" pitchFamily="18" charset="0"/>
                <a:cs typeface="Times New Roman" pitchFamily="18" charset="0"/>
              </a:rPr>
              <a:t>kitą,išilginiu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 maigymu pakylant ant kaklo nugarinio paviršiaus(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3 k.).</a:t>
            </a:r>
          </a:p>
          <a:p>
            <a:pPr marL="596646" indent="-514350">
              <a:buClr>
                <a:schemeClr val="tx1"/>
              </a:buClr>
              <a:buFont typeface="+mj-lt"/>
              <a:buAutoNum type="arabicPeriod" startAt="19"/>
            </a:pPr>
            <a:r>
              <a:rPr lang="lt-LT" dirty="0" err="1">
                <a:latin typeface="Times New Roman" pitchFamily="18" charset="0"/>
                <a:cs typeface="Times New Roman" pitchFamily="18" charset="0"/>
              </a:rPr>
              <a:t>Apimasis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 nenutrūkstamasis pečių lankų glostymas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( 2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 startAt="19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Žnyplinis kaklo nugarinio paviršiaus maigymas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( 2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 startAt="19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Apimamasis nenutrūkstamasis pečių lankų glostymas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( 2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 startAt="19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Plokščiasis paviršinis visos nugaros glostymas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( 2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 startAt="19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Grėblinis tarpšonkaulinių tarpų glostymas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( 2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 startAt="19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Grėblinis tarpšonkaulinių tarpų trynimas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( 3 k.).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421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8635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Nugara</a:t>
            </a:r>
            <a:r>
              <a:rPr lang="en-US" dirty="0" smtClean="0"/>
              <a:t> </a:t>
            </a:r>
            <a:r>
              <a:rPr lang="en-US" dirty="0" err="1" smtClean="0"/>
              <a:t>kaklas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73760"/>
            <a:ext cx="10515600" cy="5303203"/>
          </a:xfrm>
        </p:spPr>
        <p:txBody>
          <a:bodyPr>
            <a:normAutofit/>
          </a:bodyPr>
          <a:lstStyle/>
          <a:p>
            <a:pPr marL="596646" indent="-514350">
              <a:buClr>
                <a:schemeClr val="tx1"/>
              </a:buClr>
              <a:buFont typeface="+mj-lt"/>
              <a:buAutoNum type="arabicPeriod" startAt="25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Plokščias paviršinis glostymas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( 1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 startAt="25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Skersinis nugaros maigymas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( 2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 startAt="25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Apimamasis nutrūkstamasis nugaros glostymas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( 2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 startAt="25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Išilginis maigymas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( 2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 startAt="25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Pažnaibymas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( 3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 startAt="25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Išilginis voliojimas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( 2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 startAt="25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Plokščias paviršinis glostymas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( 1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 startAt="25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Skersinis voliojimas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( 2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 startAt="25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Apimamasis </a:t>
            </a:r>
            <a:r>
              <a:rPr lang="lt-LT" dirty="0" err="1">
                <a:latin typeface="Times New Roman" pitchFamily="18" charset="0"/>
                <a:cs typeface="Times New Roman" pitchFamily="18" charset="0"/>
              </a:rPr>
              <a:t>nenutrūktstamasis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 glostymas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( 2 k.).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74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Nugara</a:t>
            </a:r>
            <a:r>
              <a:rPr lang="en-US" dirty="0" smtClean="0"/>
              <a:t>, </a:t>
            </a:r>
            <a:r>
              <a:rPr lang="en-US" dirty="0" err="1" smtClean="0"/>
              <a:t>kaklas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39520"/>
            <a:ext cx="10515600" cy="5405120"/>
          </a:xfrm>
        </p:spPr>
        <p:txBody>
          <a:bodyPr>
            <a:normAutofit fontScale="85000" lnSpcReduction="20000"/>
          </a:bodyPr>
          <a:lstStyle/>
          <a:p>
            <a:pPr marL="596646" indent="-514350">
              <a:buClr>
                <a:schemeClr val="tx1"/>
              </a:buClr>
              <a:buFont typeface="+mj-lt"/>
              <a:buAutoNum type="arabicPeriod" startAt="34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Punktavimas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( pirštų dušas )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( 2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 startAt="34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Išilginis maigymas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( 2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 startAt="34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Plokščiasis paviršinis glostymas (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1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 startAt="34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Skersinis maigymas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( 2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 startAt="34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Punktavimas ( pirštų dušas ) (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4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 startAt="34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Plokščias paviršinis glostymas (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1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 startAt="34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Kapojimas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( 4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 startAt="34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Plokščias paviršinis glostymas (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1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 startAt="34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Plekšnojimas ( per oro pagalvėlę) (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2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 startAt="34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Plekšnojimas(atplėšiant) (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2 k.).</a:t>
            </a:r>
          </a:p>
          <a:p>
            <a:pPr marL="596646" indent="-514350">
              <a:buClr>
                <a:schemeClr val="tx1"/>
              </a:buClr>
              <a:buFont typeface="+mj-lt"/>
              <a:buAutoNum type="arabicPeriod" startAt="44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Padaužymas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( 2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 startAt="44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Punktavimas ( pirštų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du</a:t>
            </a:r>
            <a:r>
              <a:rPr lang="lt-LT" dirty="0" err="1">
                <a:latin typeface="Times New Roman" pitchFamily="18" charset="0"/>
                <a:cs typeface="Times New Roman" pitchFamily="18" charset="0"/>
              </a:rPr>
              <a:t>šas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 ) (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4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 startAt="44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Labilusis vibravimas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( 2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 startAt="44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Maigymas paspaudžiant (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2 k.).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749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9915"/>
          </a:xfrm>
        </p:spPr>
        <p:txBody>
          <a:bodyPr>
            <a:normAutofit fontScale="90000"/>
          </a:bodyPr>
          <a:lstStyle/>
          <a:p>
            <a:r>
              <a:rPr lang="lt-LT" dirty="0">
                <a:latin typeface="Times New Roman" pitchFamily="18" charset="0"/>
                <a:cs typeface="Times New Roman" pitchFamily="18" charset="0"/>
              </a:rPr>
              <a:t>Krūtinės ląstos priekinio paviršiaus masažas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55040"/>
            <a:ext cx="10515600" cy="56896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Visi judesiai atliekami pagal krūtinės masažo kryptis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Plokščias paviršinis glostymas (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3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Išilginis pakaitinis trynimas (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2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Plokščias paviršinis glostymas (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2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Spiralinis trynimas (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3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Plokščias paviršinis glostymas (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2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Trynimas štrichuojant (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3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 startAt="7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Plokščias paviršinis glostymas (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2 k.).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596646" indent="-514350">
              <a:buClr>
                <a:schemeClr val="tx1"/>
              </a:buClr>
              <a:buFont typeface="+mj-lt"/>
              <a:buAutoNum type="arabicPeriod" startAt="7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Išilginis pjovimas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( 2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 startAt="7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Grėblinis apatinės krūtinės ląstos dalies tarpšonkaulinių tarpų trynimas (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3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 startAt="7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Grėblinis apatinės krūtinės ląstos dalies tarpšonkaulinių tarpų trynimas (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4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 startAt="7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Plokščias paviršinis glostymas (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2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 startAt="7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Išilginis maigymas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( 3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 startAt="7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Plokščiasis paviršinis glostymas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( 2 k.).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740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8315"/>
          </a:xfrm>
        </p:spPr>
        <p:txBody>
          <a:bodyPr>
            <a:normAutofit fontScale="90000"/>
          </a:bodyPr>
          <a:lstStyle/>
          <a:p>
            <a:r>
              <a:rPr lang="lt-LT" b="1">
                <a:latin typeface="Times New Roman" pitchFamily="18" charset="0"/>
                <a:cs typeface="Times New Roman" pitchFamily="18" charset="0"/>
              </a:rPr>
              <a:t>Krūtinės ląstos šoninio paviršiaus masažas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53440"/>
            <a:ext cx="10515600" cy="5811520"/>
          </a:xfrm>
        </p:spPr>
        <p:txBody>
          <a:bodyPr>
            <a:normAutofit fontScale="85000" lnSpcReduction="20000"/>
          </a:bodyPr>
          <a:lstStyle/>
          <a:p>
            <a:pPr marL="596646" indent="-514350">
              <a:buNone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Masažuojama nuo šonkaulių iki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mentės kampo.</a:t>
            </a:r>
          </a:p>
          <a:p>
            <a:pPr marL="596646" indent="-514350">
              <a:buClr>
                <a:schemeClr val="tx1"/>
              </a:buClr>
              <a:buFont typeface="+mj-lt"/>
              <a:buAutoNum type="arabicPeriod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Grėblinis glostymas (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3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Išilginis pakaitinis trynimas (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3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Grėblinis glostymas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( 2 k).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Spiralinis trynimas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( 2- 3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Grėblinis glostymas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( 2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Pjovimas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( 3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>
                  <a:lumMod val="95000"/>
                  <a:lumOff val="5000"/>
                </a:schemeClr>
              </a:buClr>
              <a:buFont typeface="+mj-lt"/>
              <a:buAutoNum type="arabicPeriod" startAt="7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Grėblinis glostymas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( 2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>
                  <a:lumMod val="95000"/>
                  <a:lumOff val="5000"/>
                </a:schemeClr>
              </a:buClr>
              <a:buFont typeface="+mj-lt"/>
              <a:buAutoNum type="arabicPeriod" startAt="7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Grėblinis trynimas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( 3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>
                  <a:lumMod val="95000"/>
                  <a:lumOff val="5000"/>
                </a:schemeClr>
              </a:buClr>
              <a:buFont typeface="+mj-lt"/>
              <a:buAutoNum type="arabicPeriod" startAt="7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Išilginis maigymas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( 3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>
                  <a:lumMod val="95000"/>
                  <a:lumOff val="5000"/>
                </a:schemeClr>
              </a:buClr>
              <a:buFont typeface="+mj-lt"/>
              <a:buAutoNum type="arabicPeriod" startAt="7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Pažnaibymas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( 2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>
                  <a:lumMod val="95000"/>
                  <a:lumOff val="5000"/>
                </a:schemeClr>
              </a:buClr>
              <a:buFont typeface="+mj-lt"/>
              <a:buAutoNum type="arabicPeriod" startAt="7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Išilginis maigymas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( 3k.).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>
                  <a:lumMod val="95000"/>
                  <a:lumOff val="5000"/>
                </a:schemeClr>
              </a:buClr>
              <a:buFont typeface="+mj-lt"/>
              <a:buAutoNum type="arabicPeriod" startAt="7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Grėblinis glostymas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( 2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>
                  <a:lumMod val="95000"/>
                  <a:lumOff val="5000"/>
                </a:schemeClr>
              </a:buClr>
              <a:buFont typeface="+mj-lt"/>
              <a:buAutoNum type="arabicPeriod" startAt="7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Punktavimas ( pirštų dušas ) (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4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>
                  <a:lumMod val="95000"/>
                  <a:lumOff val="5000"/>
                </a:schemeClr>
              </a:buClr>
              <a:buFont typeface="+mj-lt"/>
              <a:buAutoNum type="arabicPeriod" startAt="7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Kapojimas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( 2k.).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176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701476" cy="3383280"/>
          </a:xfrm>
        </p:spPr>
        <p:txBody>
          <a:bodyPr>
            <a:normAutofit fontScale="90000"/>
          </a:bodyPr>
          <a:lstStyle/>
          <a:p>
            <a:r>
              <a:rPr lang="lt-LT" dirty="0" smtClean="0">
                <a:latin typeface="Times New Roman" pitchFamily="18" charset="0"/>
                <a:cs typeface="Times New Roman" pitchFamily="18" charset="0"/>
              </a:rPr>
              <a:t>Skiriamos dvi pagrindinės kvėpavimo sistemos dalys: </a:t>
            </a:r>
            <a:r>
              <a:rPr lang="lt-LT" u="sng" dirty="0" smtClean="0">
                <a:latin typeface="Times New Roman" pitchFamily="18" charset="0"/>
                <a:cs typeface="Times New Roman" pitchFamily="18" charset="0"/>
              </a:rPr>
              <a:t>kvėpavimo takai</a:t>
            </a:r>
            <a:r>
              <a:rPr lang="lt-LT" dirty="0" smtClean="0">
                <a:latin typeface="Times New Roman" pitchFamily="18" charset="0"/>
                <a:cs typeface="Times New Roman" pitchFamily="18" charset="0"/>
              </a:rPr>
              <a:t>, kuriais cirkuliuoja įkvepiamas oras, ir </a:t>
            </a:r>
            <a:r>
              <a:rPr lang="lt-LT" u="sng" dirty="0" smtClean="0">
                <a:latin typeface="Times New Roman" pitchFamily="18" charset="0"/>
                <a:cs typeface="Times New Roman" pitchFamily="18" charset="0"/>
              </a:rPr>
              <a:t>plaučiai</a:t>
            </a:r>
            <a:r>
              <a:rPr lang="lt-LT" dirty="0" smtClean="0">
                <a:latin typeface="Times New Roman" pitchFamily="18" charset="0"/>
                <a:cs typeface="Times New Roman" pitchFamily="18" charset="0"/>
              </a:rPr>
              <a:t>, per kuriuos kraujas aprūpinamas deguonimi ir iš organizmo pašalinimas 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GB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lt-LT" dirty="0" smtClean="0">
                <a:latin typeface="Times New Roman" pitchFamily="18" charset="0"/>
                <a:cs typeface="Times New Roman" pitchFamily="18" charset="0"/>
              </a:rPr>
              <a:t>.   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840480"/>
            <a:ext cx="4701476" cy="2761488"/>
          </a:xfrm>
        </p:spPr>
        <p:txBody>
          <a:bodyPr>
            <a:noAutofit/>
          </a:bodyPr>
          <a:lstStyle/>
          <a:p>
            <a:r>
              <a:rPr lang="lt-LT" sz="2800" dirty="0" smtClean="0">
                <a:latin typeface="Times New Roman" pitchFamily="18" charset="0"/>
                <a:cs typeface="Times New Roman" pitchFamily="18" charset="0"/>
              </a:rPr>
              <a:t>Kvėpavimo takai skirstomi į viršutinius ir </a:t>
            </a:r>
            <a:r>
              <a:rPr lang="lt-LT" sz="2800" dirty="0" err="1" smtClean="0">
                <a:latin typeface="Times New Roman" pitchFamily="18" charset="0"/>
                <a:cs typeface="Times New Roman" pitchFamily="18" charset="0"/>
              </a:rPr>
              <a:t>apatinius.Viršutiniams</a:t>
            </a:r>
            <a:r>
              <a:rPr lang="lt-LT" sz="2800" dirty="0" smtClean="0">
                <a:latin typeface="Times New Roman" pitchFamily="18" charset="0"/>
                <a:cs typeface="Times New Roman" pitchFamily="18" charset="0"/>
              </a:rPr>
              <a:t> kvėpavimo takams priklauso nosiaryklė ir burnos ertmė, apatiniams – gerklos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lt-LT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gerkl</a:t>
            </a:r>
            <a:r>
              <a:rPr lang="lt-LT" sz="2800" dirty="0" smtClean="0">
                <a:latin typeface="Times New Roman" pitchFamily="18" charset="0"/>
                <a:cs typeface="Times New Roman" pitchFamily="18" charset="0"/>
              </a:rPr>
              <a:t>ė, bronchai</a:t>
            </a:r>
            <a:endParaRPr lang="en-US" sz="2800" dirty="0"/>
          </a:p>
        </p:txBody>
      </p:sp>
      <p:pic>
        <p:nvPicPr>
          <p:cNvPr id="5" name="Picture 2" descr="C:\Users\Samsung\Desktop\IMG_20200107_16354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17194" r="17931" b="54593"/>
          <a:stretch/>
        </p:blipFill>
        <p:spPr bwMode="auto">
          <a:xfrm>
            <a:off x="5541264" y="457200"/>
            <a:ext cx="5980176" cy="5577840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569961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96646" indent="-514350">
              <a:buClr>
                <a:schemeClr val="tx1"/>
              </a:buClr>
              <a:buFont typeface="+mj-lt"/>
              <a:buAutoNum type="arabicPeriod" startAt="15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Plekšnojimas per oro pagalvėlę ir atplėšiant (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2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 startAt="15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Punktavimas ( pirštų lietus ) (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2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 startAt="15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Labilusis vibravimas pasunkinta ranka (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3 k.).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176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66120" cy="407035"/>
          </a:xfrm>
        </p:spPr>
        <p:txBody>
          <a:bodyPr>
            <a:normAutofit fontScale="90000"/>
          </a:bodyPr>
          <a:lstStyle/>
          <a:p>
            <a:r>
              <a:rPr lang="lt-LT" sz="3600" dirty="0">
                <a:latin typeface="Times New Roman" pitchFamily="18" charset="0"/>
                <a:cs typeface="Times New Roman" pitchFamily="18" charset="0"/>
              </a:rPr>
              <a:t>Krūtinės ląstos priekinio paviršiaus masažas ( kartotinis 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72160"/>
            <a:ext cx="10515600" cy="5404803"/>
          </a:xfrm>
        </p:spPr>
        <p:txBody>
          <a:bodyPr/>
          <a:lstStyle/>
          <a:p>
            <a:pPr marL="596646" indent="-514350">
              <a:buClr>
                <a:schemeClr val="tx1"/>
              </a:buClr>
              <a:buFont typeface="+mj-lt"/>
              <a:buAutoNum type="arabicPeriod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Plokščias paviršinis glostymas (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1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Pažnaibymas (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3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Skersinis didžiųjų krūtinės raumenų maigymas viena ranka ir abiem rankomis ( vyrams ) (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3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Lengvas kapojimas pagal krūtinės masažo kryptis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( 2 k.).</a:t>
            </a:r>
          </a:p>
          <a:p>
            <a:pPr marL="596646" indent="-514350">
              <a:buClr>
                <a:schemeClr val="tx1"/>
              </a:buClr>
              <a:buFont typeface="+mj-lt"/>
              <a:buAutoNum type="arabicPeriod" startAt="5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Punktavimas (  pirštų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du</a:t>
            </a:r>
            <a:r>
              <a:rPr lang="lt-LT" dirty="0" err="1">
                <a:latin typeface="Times New Roman" pitchFamily="18" charset="0"/>
                <a:cs typeface="Times New Roman" pitchFamily="18" charset="0"/>
              </a:rPr>
              <a:t>šas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 ) (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2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 startAt="5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Labilusis vibravimas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( 2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 startAt="5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Krūtinės ląstos sukratymas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( 2 k.).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073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0555"/>
          </a:xfrm>
        </p:spPr>
        <p:txBody>
          <a:bodyPr>
            <a:normAutofit fontScale="90000"/>
          </a:bodyPr>
          <a:lstStyle/>
          <a:p>
            <a:r>
              <a:rPr lang="lt-LT" sz="4000" dirty="0">
                <a:latin typeface="Times New Roman" pitchFamily="18" charset="0"/>
                <a:cs typeface="Times New Roman" pitchFamily="18" charset="0"/>
              </a:rPr>
              <a:t>Kvėpavimo pratimai suspaudžiant krūtinės ląstą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95680"/>
            <a:ext cx="10515600" cy="5181283"/>
          </a:xfrm>
        </p:spPr>
        <p:txBody>
          <a:bodyPr/>
          <a:lstStyle/>
          <a:p>
            <a:pPr marL="596646" indent="-514350">
              <a:buClr>
                <a:schemeClr val="tx1"/>
              </a:buClr>
              <a:buFont typeface="+mj-lt"/>
              <a:buAutoNum type="arabicPeriod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Krūtinės ląstos suspaudimas : apatinės </a:t>
            </a:r>
            <a:r>
              <a:rPr lang="lt-LT" dirty="0" err="1">
                <a:latin typeface="Times New Roman" pitchFamily="18" charset="0"/>
                <a:cs typeface="Times New Roman" pitchFamily="18" charset="0"/>
              </a:rPr>
              <a:t>dalies,vidurinės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 dalies ir ties pažastų duobėmis (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4 k.).</a:t>
            </a:r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pPr marL="596646" indent="-514350">
              <a:buClr>
                <a:schemeClr val="tx1"/>
              </a:buClr>
              <a:buFont typeface="+mj-lt"/>
              <a:buAutoNum type="arabicPeriod"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Krūtinės ląstos sukratymas (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3 k.).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314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Raumenys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 smtClean="0"/>
              <a:t>Pagrindiniai</a:t>
            </a:r>
            <a:endParaRPr lang="en-US" dirty="0" smtClean="0"/>
          </a:p>
          <a:p>
            <a:r>
              <a:rPr lang="en-US" dirty="0" err="1" smtClean="0"/>
              <a:t>Pagalbiniai</a:t>
            </a:r>
            <a:endParaRPr lang="en-US" dirty="0" smtClean="0"/>
          </a:p>
          <a:p>
            <a:r>
              <a:rPr lang="en-US" dirty="0" err="1" smtClean="0"/>
              <a:t>Įkvėpimo</a:t>
            </a:r>
            <a:r>
              <a:rPr lang="en-US" dirty="0" smtClean="0"/>
              <a:t>, </a:t>
            </a:r>
            <a:r>
              <a:rPr lang="en-US" dirty="0" err="1" smtClean="0"/>
              <a:t>Iškvėpimo</a:t>
            </a:r>
            <a:endParaRPr lang="en-US" dirty="0"/>
          </a:p>
        </p:txBody>
      </p:sp>
      <p:pic>
        <p:nvPicPr>
          <p:cNvPr id="5" name="Picture 2" descr="C:\Users\Samsung\Desktop\IMG_20200107_16354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t="42781"/>
          <a:stretch/>
        </p:blipFill>
        <p:spPr bwMode="auto">
          <a:xfrm>
            <a:off x="4572000" y="201168"/>
            <a:ext cx="7619999" cy="5659882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936824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19457"/>
            <a:ext cx="10515600" cy="1097280"/>
          </a:xfrm>
        </p:spPr>
        <p:txBody>
          <a:bodyPr>
            <a:normAutofit/>
          </a:bodyPr>
          <a:lstStyle/>
          <a:p>
            <a:r>
              <a:rPr lang="lt-LT" sz="3200" dirty="0" smtClean="0">
                <a:latin typeface="Times New Roman" pitchFamily="18" charset="0"/>
                <a:cs typeface="Times New Roman" pitchFamily="18" charset="0"/>
              </a:rPr>
              <a:t>Vienas iš efektyviausių nemedikamentinio kvėpavimo sistemos ligų gydymo metodų yra masažas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168" y="1316736"/>
            <a:ext cx="11631168" cy="5230367"/>
          </a:xfrm>
        </p:spPr>
        <p:txBody>
          <a:bodyPr>
            <a:noAutofit/>
          </a:bodyPr>
          <a:lstStyle/>
          <a:p>
            <a:r>
              <a:rPr lang="lt-LT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lt-LT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lt-LT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adeda pašalinti kvėpavimo raumenų spazmus, atkurti krūtinės ląstos ir diafragmos </a:t>
            </a:r>
            <a:r>
              <a:rPr lang="lt-LT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paslankumą</a:t>
            </a:r>
            <a:r>
              <a:rPr lang="lt-LT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padidinti plaučių audinių elastingumą, pagerinti kraujotaką ir limfos apytaką, pagreitinti </a:t>
            </a:r>
            <a:r>
              <a:rPr lang="lt-LT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infiltratų</a:t>
            </a:r>
            <a:r>
              <a:rPr lang="lt-LT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ir </a:t>
            </a:r>
            <a:r>
              <a:rPr lang="lt-LT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esudatų</a:t>
            </a:r>
            <a:r>
              <a:rPr lang="lt-LT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pasišalinimą. Po kvėpavimo sistemos ligų taikomi masažo būdai padeda greičiau atsigauti organizmui, pagerėja plaučių ventiliacija ir funkcionavimas. </a:t>
            </a:r>
          </a:p>
          <a:p>
            <a:r>
              <a:rPr lang="lt-LT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Vienas pagrindinių gydomojo masažo būdų- vibravimas, taikomas sergant </a:t>
            </a:r>
            <a:r>
              <a:rPr lang="lt-LT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brochitu</a:t>
            </a:r>
            <a:r>
              <a:rPr lang="lt-LT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pneumonija, pleuritu, astma ir </a:t>
            </a:r>
            <a:r>
              <a:rPr lang="lt-LT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emfizema</a:t>
            </a:r>
            <a:r>
              <a:rPr lang="lt-LT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lt-LT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lt-LT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ergantiems skiriamas segmentinis ir klasikinis nugaros bei krūtinės šoninių paviršių masažas, skiriamos praėjus ūmiam kvėpavimo sistemos ligų periodui.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94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438913"/>
            <a:ext cx="10515600" cy="2231136"/>
          </a:xfrm>
        </p:spPr>
        <p:txBody>
          <a:bodyPr>
            <a:normAutofit/>
          </a:bodyPr>
          <a:lstStyle/>
          <a:p>
            <a:r>
              <a:rPr lang="lt-LT" sz="3100" smtClean="0">
                <a:latin typeface="Times New Roman" pitchFamily="18" charset="0"/>
                <a:cs typeface="Times New Roman" pitchFamily="18" charset="0"/>
              </a:rPr>
              <a:t>INDIKACIJOS Lėtinės </a:t>
            </a:r>
            <a:r>
              <a:rPr lang="lt-LT" sz="3100" dirty="0" smtClean="0">
                <a:latin typeface="Times New Roman" pitchFamily="18" charset="0"/>
                <a:cs typeface="Times New Roman" pitchFamily="18" charset="0"/>
              </a:rPr>
              <a:t>nespecifinės kvėpavimo sistemos ligos – lėtinis bronchitas, plaučių </a:t>
            </a:r>
            <a:r>
              <a:rPr lang="lt-LT" sz="3100" dirty="0" err="1" smtClean="0">
                <a:latin typeface="Times New Roman" pitchFamily="18" charset="0"/>
                <a:cs typeface="Times New Roman" pitchFamily="18" charset="0"/>
              </a:rPr>
              <a:t>emfizema</a:t>
            </a:r>
            <a:r>
              <a:rPr lang="lt-LT" sz="31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lt-LT" sz="3100" dirty="0" err="1" smtClean="0">
                <a:latin typeface="Times New Roman" pitchFamily="18" charset="0"/>
                <a:cs typeface="Times New Roman" pitchFamily="18" charset="0"/>
              </a:rPr>
              <a:t>pneumosklerozė</a:t>
            </a:r>
            <a:r>
              <a:rPr lang="lt-LT" sz="3100" dirty="0" smtClean="0">
                <a:latin typeface="Times New Roman" pitchFamily="18" charset="0"/>
                <a:cs typeface="Times New Roman" pitchFamily="18" charset="0"/>
              </a:rPr>
              <a:t>, bronchinė astma (laikotarpiu tarp priepuolių) ir kt.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975105"/>
            <a:ext cx="10515600" cy="4114546"/>
          </a:xfrm>
        </p:spPr>
        <p:txBody>
          <a:bodyPr/>
          <a:lstStyle/>
          <a:p>
            <a:r>
              <a:rPr lang="lt-LT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KONTRAINDIKACIJOS</a:t>
            </a:r>
          </a:p>
          <a:p>
            <a:r>
              <a:rPr lang="lt-LT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Ūmi </a:t>
            </a:r>
            <a:r>
              <a:rPr lang="lt-LT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eksudacinio</a:t>
            </a:r>
            <a:r>
              <a:rPr lang="lt-LT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pleurito stadija, ūmi ligos stadija, kai pakyla temperatūra, audinių irimo fazės </a:t>
            </a:r>
            <a:r>
              <a:rPr lang="lt-LT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bronchektazija</a:t>
            </a:r>
            <a:r>
              <a:rPr lang="lt-LT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trečio </a:t>
            </a:r>
            <a:r>
              <a:rPr lang="lt-LT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laipnio</a:t>
            </a:r>
            <a:r>
              <a:rPr lang="lt-LT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pulmokardialinis</a:t>
            </a:r>
            <a:r>
              <a:rPr lang="lt-LT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nepakankamumas, ūmi ir </a:t>
            </a:r>
            <a:r>
              <a:rPr lang="lt-LT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poūmi</a:t>
            </a:r>
            <a:r>
              <a:rPr lang="lt-LT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plaučių </a:t>
            </a:r>
            <a:r>
              <a:rPr lang="lt-LT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turbekuliozės</a:t>
            </a:r>
            <a:r>
              <a:rPr lang="lt-LT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stadija ir kitos bendros masažo kontraindikacijos.</a:t>
            </a:r>
            <a:endParaRPr lang="en-GB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769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6881812" cy="558800"/>
          </a:xfrm>
        </p:spPr>
        <p:txBody>
          <a:bodyPr/>
          <a:lstStyle/>
          <a:p>
            <a:r>
              <a:rPr lang="en-US" dirty="0" err="1" smtClean="0"/>
              <a:t>Plaučių</a:t>
            </a:r>
            <a:r>
              <a:rPr lang="en-US" dirty="0" smtClean="0"/>
              <a:t> </a:t>
            </a:r>
            <a:r>
              <a:rPr lang="en-US" dirty="0" err="1" smtClean="0"/>
              <a:t>meridianas</a:t>
            </a:r>
            <a:r>
              <a:rPr lang="en-US" dirty="0" smtClean="0"/>
              <a:t> (</a:t>
            </a:r>
            <a:r>
              <a:rPr lang="en-US" dirty="0" err="1" smtClean="0"/>
              <a:t>išcentrinis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016000"/>
            <a:ext cx="5600700" cy="5476240"/>
          </a:xfrm>
        </p:spPr>
        <p:txBody>
          <a:bodyPr/>
          <a:lstStyle/>
          <a:p>
            <a:r>
              <a:rPr lang="en-US" dirty="0" smtClean="0"/>
              <a:t>1.  </a:t>
            </a:r>
            <a:r>
              <a:rPr lang="en-US" dirty="0" err="1" smtClean="0"/>
              <a:t>Cunis</a:t>
            </a:r>
            <a:r>
              <a:rPr lang="en-US" dirty="0" smtClean="0"/>
              <a:t> </a:t>
            </a:r>
            <a:r>
              <a:rPr lang="en-US" dirty="0" err="1" smtClean="0"/>
              <a:t>žemiau</a:t>
            </a:r>
            <a:r>
              <a:rPr lang="en-US" dirty="0" smtClean="0"/>
              <a:t> </a:t>
            </a:r>
            <a:r>
              <a:rPr lang="en-US" dirty="0" err="1" smtClean="0"/>
              <a:t>raktikaulio</a:t>
            </a:r>
            <a:r>
              <a:rPr lang="en-US" dirty="0" smtClean="0"/>
              <a:t>, tarp </a:t>
            </a:r>
            <a:r>
              <a:rPr lang="ru-RU" dirty="0" smtClean="0"/>
              <a:t>1</a:t>
            </a:r>
            <a:r>
              <a:rPr lang="lt-LT" dirty="0" smtClean="0"/>
              <a:t>- </a:t>
            </a:r>
            <a:r>
              <a:rPr lang="ru-RU" dirty="0" smtClean="0"/>
              <a:t>2</a:t>
            </a:r>
            <a:r>
              <a:rPr lang="lt-LT" dirty="0" smtClean="0"/>
              <a:t> šonkaulių</a:t>
            </a:r>
            <a:endParaRPr lang="ru-RU" dirty="0" smtClean="0"/>
          </a:p>
          <a:p>
            <a:r>
              <a:rPr lang="ru-RU" dirty="0" smtClean="0"/>
              <a:t>2</a:t>
            </a:r>
            <a:r>
              <a:rPr lang="lt-LT" dirty="0" smtClean="0"/>
              <a:t>  </a:t>
            </a:r>
            <a:r>
              <a:rPr lang="en-US" dirty="0" smtClean="0"/>
              <a:t>P</a:t>
            </a:r>
            <a:r>
              <a:rPr lang="lt-LT" dirty="0" err="1" smtClean="0"/>
              <a:t>oraktikaulinėje</a:t>
            </a:r>
            <a:r>
              <a:rPr lang="lt-LT" dirty="0" smtClean="0"/>
              <a:t> dauboje, tarp </a:t>
            </a:r>
            <a:r>
              <a:rPr lang="lt-LT" dirty="0" err="1" smtClean="0"/>
              <a:t>did</a:t>
            </a:r>
            <a:r>
              <a:rPr lang="lt-LT" dirty="0" smtClean="0"/>
              <a:t>. </a:t>
            </a:r>
            <a:r>
              <a:rPr lang="en-US" dirty="0" smtClean="0"/>
              <a:t>K</a:t>
            </a:r>
            <a:r>
              <a:rPr lang="lt-LT" dirty="0" err="1" smtClean="0"/>
              <a:t>rūt</a:t>
            </a:r>
            <a:r>
              <a:rPr lang="lt-LT" dirty="0" smtClean="0"/>
              <a:t>. </a:t>
            </a:r>
            <a:r>
              <a:rPr lang="en-US" dirty="0" smtClean="0"/>
              <a:t>I</a:t>
            </a:r>
            <a:r>
              <a:rPr lang="lt-LT" dirty="0" err="1" smtClean="0"/>
              <a:t>r</a:t>
            </a:r>
            <a:r>
              <a:rPr lang="lt-LT" dirty="0" smtClean="0"/>
              <a:t> </a:t>
            </a:r>
            <a:r>
              <a:rPr lang="lt-LT" dirty="0" err="1" smtClean="0"/>
              <a:t>delt</a:t>
            </a:r>
            <a:r>
              <a:rPr lang="lt-LT" dirty="0" smtClean="0"/>
              <a:t>.</a:t>
            </a:r>
            <a:endParaRPr lang="ru-RU" dirty="0" smtClean="0"/>
          </a:p>
          <a:p>
            <a:r>
              <a:rPr lang="ru-RU" dirty="0" smtClean="0"/>
              <a:t>3</a:t>
            </a:r>
            <a:r>
              <a:rPr lang="lt-LT" dirty="0" smtClean="0"/>
              <a:t> </a:t>
            </a:r>
            <a:r>
              <a:rPr lang="ru-RU" dirty="0" smtClean="0"/>
              <a:t>6  </a:t>
            </a:r>
            <a:r>
              <a:rPr lang="lt-LT" dirty="0" err="1" smtClean="0"/>
              <a:t>cun</a:t>
            </a:r>
            <a:r>
              <a:rPr lang="lt-LT" dirty="0" smtClean="0"/>
              <a:t> virš alkūnės linkio</a:t>
            </a:r>
            <a:endParaRPr lang="ru-RU" dirty="0" smtClean="0"/>
          </a:p>
          <a:p>
            <a:r>
              <a:rPr lang="ru-RU" dirty="0" smtClean="0"/>
              <a:t>4  </a:t>
            </a:r>
            <a:r>
              <a:rPr lang="lt-LT" dirty="0" smtClean="0"/>
              <a:t> </a:t>
            </a:r>
            <a:r>
              <a:rPr lang="ru-RU" dirty="0" smtClean="0"/>
              <a:t>4</a:t>
            </a:r>
            <a:r>
              <a:rPr lang="lt-LT" dirty="0" smtClean="0"/>
              <a:t> </a:t>
            </a:r>
            <a:r>
              <a:rPr lang="lt-LT" dirty="0" err="1" smtClean="0"/>
              <a:t>cun</a:t>
            </a:r>
            <a:r>
              <a:rPr lang="lt-LT" dirty="0" smtClean="0"/>
              <a:t> žemiau pažastinės raukšlės</a:t>
            </a:r>
            <a:endParaRPr lang="ru-RU" dirty="0" smtClean="0"/>
          </a:p>
          <a:p>
            <a:r>
              <a:rPr lang="ru-RU" dirty="0" smtClean="0"/>
              <a:t>5</a:t>
            </a:r>
            <a:r>
              <a:rPr lang="lt-LT" dirty="0" smtClean="0"/>
              <a:t>.  alkūnės linkis</a:t>
            </a:r>
            <a:endParaRPr lang="ru-RU" dirty="0" smtClean="0"/>
          </a:p>
          <a:p>
            <a:r>
              <a:rPr lang="ru-RU" dirty="0" smtClean="0"/>
              <a:t>6</a:t>
            </a:r>
            <a:r>
              <a:rPr lang="lt-LT" dirty="0" smtClean="0"/>
              <a:t>. </a:t>
            </a:r>
            <a:r>
              <a:rPr lang="ru-RU" dirty="0" smtClean="0"/>
              <a:t>7 </a:t>
            </a:r>
            <a:r>
              <a:rPr lang="lt-LT" dirty="0" smtClean="0"/>
              <a:t> </a:t>
            </a:r>
            <a:r>
              <a:rPr lang="lt-LT" dirty="0" err="1" smtClean="0"/>
              <a:t>cun</a:t>
            </a:r>
            <a:r>
              <a:rPr lang="lt-LT" dirty="0" smtClean="0"/>
              <a:t> virš riešo raukšlės</a:t>
            </a:r>
            <a:endParaRPr lang="ru-RU" dirty="0" smtClean="0"/>
          </a:p>
          <a:p>
            <a:r>
              <a:rPr lang="ru-RU" dirty="0" smtClean="0"/>
              <a:t>7</a:t>
            </a:r>
            <a:r>
              <a:rPr lang="lt-LT" dirty="0" smtClean="0"/>
              <a:t>.  </a:t>
            </a:r>
            <a:r>
              <a:rPr lang="ru-RU" dirty="0" smtClean="0"/>
              <a:t>1,5</a:t>
            </a:r>
            <a:r>
              <a:rPr lang="lt-LT" dirty="0" smtClean="0"/>
              <a:t> </a:t>
            </a:r>
            <a:r>
              <a:rPr lang="lt-LT" dirty="0" err="1" smtClean="0"/>
              <a:t>cun</a:t>
            </a:r>
            <a:r>
              <a:rPr lang="lt-LT" dirty="0" smtClean="0"/>
              <a:t>  virš riešo raukšlės</a:t>
            </a:r>
            <a:endParaRPr lang="ru-RU" dirty="0" smtClean="0"/>
          </a:p>
          <a:p>
            <a:r>
              <a:rPr lang="ru-RU" dirty="0" smtClean="0"/>
              <a:t>8</a:t>
            </a:r>
            <a:r>
              <a:rPr lang="lt-LT" dirty="0" smtClean="0"/>
              <a:t>.  </a:t>
            </a:r>
            <a:endParaRPr lang="ru-RU" dirty="0" smtClean="0"/>
          </a:p>
          <a:p>
            <a:r>
              <a:rPr lang="ru-RU" dirty="0" smtClean="0"/>
              <a:t>9</a:t>
            </a:r>
          </a:p>
          <a:p>
            <a:r>
              <a:rPr lang="ru-RU" dirty="0" smtClean="0"/>
              <a:t>10</a:t>
            </a:r>
          </a:p>
          <a:p>
            <a:r>
              <a:rPr lang="ru-RU" dirty="0" smtClean="0"/>
              <a:t>11</a:t>
            </a:r>
            <a:endParaRPr lang="en-US" dirty="0"/>
          </a:p>
        </p:txBody>
      </p:sp>
      <p:pic>
        <p:nvPicPr>
          <p:cNvPr id="5" name="Paveikslėlis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0488" y="292608"/>
            <a:ext cx="5227256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68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Nerviniai</a:t>
            </a:r>
            <a:r>
              <a:rPr lang="en-US" dirty="0" smtClean="0"/>
              <a:t> </a:t>
            </a:r>
            <a:r>
              <a:rPr lang="en-US" dirty="0" err="1" smtClean="0"/>
              <a:t>centrai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5615876" cy="3811588"/>
          </a:xfrm>
        </p:spPr>
        <p:txBody>
          <a:bodyPr/>
          <a:lstStyle/>
          <a:p>
            <a:r>
              <a:rPr lang="en-US" dirty="0" err="1" smtClean="0"/>
              <a:t>Th</a:t>
            </a:r>
            <a:r>
              <a:rPr lang="en-US" dirty="0" smtClean="0"/>
              <a:t> </a:t>
            </a:r>
            <a:r>
              <a:rPr lang="ru-RU" dirty="0" smtClean="0"/>
              <a:t>3 </a:t>
            </a:r>
            <a:r>
              <a:rPr lang="mr-IN" dirty="0" smtClean="0"/>
              <a:t>–</a:t>
            </a:r>
            <a:r>
              <a:rPr lang="lt-LT" dirty="0" smtClean="0"/>
              <a:t> krūtinė, bronchai, plaučiai</a:t>
            </a:r>
            <a:endParaRPr lang="en-US" dirty="0"/>
          </a:p>
        </p:txBody>
      </p:sp>
      <p:pic>
        <p:nvPicPr>
          <p:cNvPr id="5" name="Content Placeholder 3" descr="stuburas4 (1)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008" b="29827"/>
          <a:stretch/>
        </p:blipFill>
        <p:spPr>
          <a:xfrm>
            <a:off x="6825452" y="457200"/>
            <a:ext cx="4458244" cy="5961888"/>
          </a:xfrm>
        </p:spPr>
      </p:pic>
    </p:spTree>
    <p:extLst>
      <p:ext uri="{BB962C8B-B14F-4D97-AF65-F5344CB8AC3E}">
        <p14:creationId xmlns:p14="http://schemas.microsoft.com/office/powerpoint/2010/main" val="1175863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Refleksinės</a:t>
            </a:r>
            <a:r>
              <a:rPr lang="en-US" dirty="0" smtClean="0"/>
              <a:t> </a:t>
            </a:r>
            <a:r>
              <a:rPr lang="en-US" dirty="0" err="1" smtClean="0"/>
              <a:t>zononos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</a:t>
            </a:r>
            <a:r>
              <a:rPr lang="lt-LT" sz="2400" dirty="0" smtClean="0"/>
              <a:t> - plaučiai, bronchai</a:t>
            </a:r>
            <a:endParaRPr lang="en-US" sz="2400" dirty="0"/>
          </a:p>
        </p:txBody>
      </p:sp>
      <p:pic>
        <p:nvPicPr>
          <p:cNvPr id="5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164" t="12568" r="44891" b="49109"/>
          <a:stretch/>
        </p:blipFill>
        <p:spPr>
          <a:xfrm>
            <a:off x="6894576" y="585216"/>
            <a:ext cx="4498849" cy="528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78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744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</a:t>
            </a:r>
            <a:r>
              <a:rPr lang="ru-RU" dirty="0" smtClean="0"/>
              <a:t>3</a:t>
            </a:r>
            <a:r>
              <a:rPr lang="lt-LT" dirty="0" smtClean="0"/>
              <a:t>-C</a:t>
            </a:r>
            <a:r>
              <a:rPr lang="ru-RU" dirty="0" smtClean="0"/>
              <a:t>4</a:t>
            </a:r>
            <a:r>
              <a:rPr lang="lt-LT" dirty="0" smtClean="0"/>
              <a:t>,</a:t>
            </a:r>
            <a:r>
              <a:rPr lang="ru-RU" dirty="0" smtClean="0"/>
              <a:t> </a:t>
            </a:r>
            <a:r>
              <a:rPr lang="lt-LT" dirty="0" smtClean="0"/>
              <a:t>D</a:t>
            </a:r>
            <a:r>
              <a:rPr lang="ru-RU" dirty="0" smtClean="0"/>
              <a:t>3</a:t>
            </a:r>
            <a:r>
              <a:rPr lang="lt-LT" dirty="0" smtClean="0"/>
              <a:t>-D</a:t>
            </a:r>
            <a:r>
              <a:rPr lang="ru-RU" dirty="0" smtClean="0"/>
              <a:t>9</a:t>
            </a:r>
            <a:r>
              <a:rPr lang="lt-LT" dirty="0" smtClean="0"/>
              <a:t>, Plaučiai bronchai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3" t="12775" r="15455" b="50194"/>
          <a:stretch/>
        </p:blipFill>
        <p:spPr>
          <a:xfrm>
            <a:off x="528320" y="1015999"/>
            <a:ext cx="6075680" cy="5160963"/>
          </a:xfrm>
        </p:spPr>
      </p:pic>
      <p:pic>
        <p:nvPicPr>
          <p:cNvPr id="6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6497" t="11370" r="18101" b="41924"/>
          <a:stretch/>
        </p:blipFill>
        <p:spPr>
          <a:xfrm>
            <a:off x="6604000" y="739588"/>
            <a:ext cx="4958079" cy="578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894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1305</Words>
  <Application>Microsoft Macintosh PowerPoint</Application>
  <PresentationFormat>Widescreen</PresentationFormat>
  <Paragraphs>166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Calibri</vt:lpstr>
      <vt:lpstr>Calibri Light</vt:lpstr>
      <vt:lpstr>Mangal</vt:lpstr>
      <vt:lpstr>Times New Roman</vt:lpstr>
      <vt:lpstr>Arial</vt:lpstr>
      <vt:lpstr>Office Theme</vt:lpstr>
      <vt:lpstr>MASAŽAS</vt:lpstr>
      <vt:lpstr>Skiriamos dvi pagrindinės kvėpavimo sistemos dalys: kvėpavimo takai, kuriais cirkuliuoja įkvepiamas oras, ir plaučiai, per kuriuos kraujas aprūpinamas deguonimi ir iš organizmo pašalinimas CO2.    </vt:lpstr>
      <vt:lpstr>Raumenys</vt:lpstr>
      <vt:lpstr>Vienas iš efektyviausių nemedikamentinio kvėpavimo sistemos ligų gydymo metodų yra masažas</vt:lpstr>
      <vt:lpstr>INDIKACIJOS Lėtinės nespecifinės kvėpavimo sistemos ligos – lėtinis bronchitas, plaučių emfizema, pneumosklerozė, bronchinė astma (laikotarpiu tarp priepuolių) ir kt. </vt:lpstr>
      <vt:lpstr>Plaučių meridianas (išcentrinis)</vt:lpstr>
      <vt:lpstr>Nerviniai centrai</vt:lpstr>
      <vt:lpstr>Refleksinės zononos</vt:lpstr>
      <vt:lpstr>C3-C4, D3-D9, Plaučiai bronchai</vt:lpstr>
      <vt:lpstr>Masažo uždaviniai</vt:lpstr>
      <vt:lpstr>Planas</vt:lpstr>
      <vt:lpstr>Segmentinis</vt:lpstr>
      <vt:lpstr>Segmentinis</vt:lpstr>
      <vt:lpstr>Nugaros ir kaklo nugarinio paviršiaus masažas</vt:lpstr>
      <vt:lpstr>Nugara, kaklas</vt:lpstr>
      <vt:lpstr>Nugara kaklas</vt:lpstr>
      <vt:lpstr>Nugara, kaklas</vt:lpstr>
      <vt:lpstr>Krūtinės ląstos priekinio paviršiaus masažas</vt:lpstr>
      <vt:lpstr>Krūtinės ląstos šoninio paviršiaus masažas</vt:lpstr>
      <vt:lpstr>PowerPoint Presentation</vt:lpstr>
      <vt:lpstr>Krūtinės ląstos priekinio paviršiaus masažas ( kartotinis )</vt:lpstr>
      <vt:lpstr>Kvėpavimo pratimai suspaudžiant krūtinės ląstą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MASAŽAS</dc:title>
  <dc:creator>Algminas Gutauskas</dc:creator>
  <cp:lastModifiedBy>Algminas Gutauskas</cp:lastModifiedBy>
  <cp:revision>13</cp:revision>
  <dcterms:created xsi:type="dcterms:W3CDTF">2022-01-25T06:14:43Z</dcterms:created>
  <dcterms:modified xsi:type="dcterms:W3CDTF">2022-01-25T14:47:58Z</dcterms:modified>
</cp:coreProperties>
</file>