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6" r:id="rId2"/>
    <p:sldId id="258" r:id="rId3"/>
    <p:sldId id="301" r:id="rId4"/>
    <p:sldId id="261"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266" r:id="rId28"/>
    <p:sldId id="270" r:id="rId29"/>
    <p:sldId id="276" r:id="rId30"/>
    <p:sldId id="30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6AC0C1-4D16-4301-A3C6-4B8205DFE338}" type="datetimeFigureOut">
              <a:rPr lang="en-GB" smtClean="0"/>
              <a:pPr/>
              <a:t>19/03/2020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288EAE-C25F-4F41-A684-8094BA7BB70B}" type="slidenum">
              <a:rPr lang="en-GB" smtClean="0"/>
              <a:pPr/>
              <a:t>‹#›</a:t>
            </a:fld>
            <a:endParaRPr lang="en-GB"/>
          </a:p>
        </p:txBody>
      </p:sp>
    </p:spTree>
    <p:extLst>
      <p:ext uri="{BB962C8B-B14F-4D97-AF65-F5344CB8AC3E}">
        <p14:creationId xmlns:p14="http://schemas.microsoft.com/office/powerpoint/2010/main" val="563051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C288EAE-C25F-4F41-A684-8094BA7BB70B}" type="slidenum">
              <a:rPr lang="en-GB" smtClean="0"/>
              <a:pPr/>
              <a:t>2</a:t>
            </a:fld>
            <a:endParaRPr lang="en-GB"/>
          </a:p>
        </p:txBody>
      </p:sp>
    </p:spTree>
    <p:extLst>
      <p:ext uri="{BB962C8B-B14F-4D97-AF65-F5344CB8AC3E}">
        <p14:creationId xmlns:p14="http://schemas.microsoft.com/office/powerpoint/2010/main" val="2766702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6EAA4C1-CB6A-485D-A4EF-321B7F149EF6}" type="datetimeFigureOut">
              <a:rPr lang="en-GB" smtClean="0"/>
              <a:pPr/>
              <a:t>19/03/2020</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DE9F3DED-0BC0-4457-8930-E1F29979CBCF}"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EAA4C1-CB6A-485D-A4EF-321B7F149EF6}" type="datetimeFigureOut">
              <a:rPr lang="en-GB" smtClean="0"/>
              <a:pPr/>
              <a:t>19/03/2020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E9F3DED-0BC0-4457-8930-E1F29979CBC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EAA4C1-CB6A-485D-A4EF-321B7F149EF6}" type="datetimeFigureOut">
              <a:rPr lang="en-GB" smtClean="0"/>
              <a:pPr/>
              <a:t>19/03/2020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E9F3DED-0BC0-4457-8930-E1F29979CBC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EAA4C1-CB6A-485D-A4EF-321B7F149EF6}" type="datetimeFigureOut">
              <a:rPr lang="en-GB" smtClean="0"/>
              <a:pPr/>
              <a:t>19/03/2020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E9F3DED-0BC0-4457-8930-E1F29979CBC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6EAA4C1-CB6A-485D-A4EF-321B7F149EF6}" type="datetimeFigureOut">
              <a:rPr lang="en-GB" smtClean="0"/>
              <a:pPr/>
              <a:t>19/03/2020</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E9F3DED-0BC0-4457-8930-E1F29979CBCF}"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EAA4C1-CB6A-485D-A4EF-321B7F149EF6}" type="datetimeFigureOut">
              <a:rPr lang="en-GB" smtClean="0"/>
              <a:pPr/>
              <a:t>19/03/2020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E9F3DED-0BC0-4457-8930-E1F29979CBC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6EAA4C1-CB6A-485D-A4EF-321B7F149EF6}" type="datetimeFigureOut">
              <a:rPr lang="en-GB" smtClean="0"/>
              <a:pPr/>
              <a:t>19/03/2020</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DE9F3DED-0BC0-4457-8930-E1F29979CBC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6EAA4C1-CB6A-485D-A4EF-321B7F149EF6}" type="datetimeFigureOut">
              <a:rPr lang="en-GB" smtClean="0"/>
              <a:pPr/>
              <a:t>19/03/2020</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DE9F3DED-0BC0-4457-8930-E1F29979CBC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6EAA4C1-CB6A-485D-A4EF-321B7F149EF6}" type="datetimeFigureOut">
              <a:rPr lang="en-GB" smtClean="0"/>
              <a:pPr/>
              <a:t>19/03/2020</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DE9F3DED-0BC0-4457-8930-E1F29979CBCF}"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EAA4C1-CB6A-485D-A4EF-321B7F149EF6}" type="datetimeFigureOut">
              <a:rPr lang="en-GB" smtClean="0"/>
              <a:pPr/>
              <a:t>19/03/2020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E9F3DED-0BC0-4457-8930-E1F29979CBC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66EAA4C1-CB6A-485D-A4EF-321B7F149EF6}" type="datetimeFigureOut">
              <a:rPr lang="en-GB" smtClean="0"/>
              <a:pPr/>
              <a:t>19/03/2020</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E9F3DED-0BC0-4457-8930-E1F29979CBCF}"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6EAA4C1-CB6A-485D-A4EF-321B7F149EF6}" type="datetimeFigureOut">
              <a:rPr lang="en-GB" smtClean="0"/>
              <a:pPr/>
              <a:t>19/03/2020</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E9F3DED-0BC0-4457-8930-E1F29979CBCF}"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1600" y="2276872"/>
            <a:ext cx="7776864" cy="4320480"/>
          </a:xfrm>
        </p:spPr>
        <p:txBody>
          <a:bodyPr>
            <a:noAutofit/>
          </a:bodyPr>
          <a:lstStyle/>
          <a:p>
            <a:pPr algn="ctr"/>
            <a:r>
              <a:rPr lang="en-GB" sz="3600" b="1" dirty="0" smtClean="0"/>
              <a:t>     </a:t>
            </a:r>
            <a:r>
              <a:rPr lang="en-GB" sz="3600" b="1" dirty="0" err="1" smtClean="0"/>
              <a:t>Masa</a:t>
            </a:r>
            <a:r>
              <a:rPr lang="lt-LT" sz="3600" b="1" dirty="0" smtClean="0"/>
              <a:t>žas sergant  kvėpavimo </a:t>
            </a:r>
            <a:r>
              <a:rPr lang="en-GB" sz="3600" b="1" dirty="0" smtClean="0"/>
              <a:t>   </a:t>
            </a:r>
            <a:r>
              <a:rPr lang="lt-LT" sz="3600" b="1" dirty="0" smtClean="0"/>
              <a:t>sistemos ligomis</a:t>
            </a:r>
          </a:p>
          <a:p>
            <a:pPr algn="ctr"/>
            <a:endParaRPr lang="lt-LT" sz="3600" b="1" dirty="0" smtClean="0"/>
          </a:p>
          <a:p>
            <a:pPr algn="ctr"/>
            <a:endParaRPr lang="lt-LT" sz="36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692696"/>
            <a:ext cx="7956376" cy="5555704"/>
          </a:xfrm>
        </p:spPr>
        <p:txBody>
          <a:bodyPr/>
          <a:lstStyle/>
          <a:p>
            <a:pPr marL="596646" indent="-514350">
              <a:buClr>
                <a:schemeClr val="tx1"/>
              </a:buClr>
              <a:buFont typeface="+mj-lt"/>
              <a:buAutoNum type="arabicPeriod" startAt="8"/>
            </a:pPr>
            <a:r>
              <a:rPr lang="lt-LT" dirty="0" smtClean="0">
                <a:latin typeface="Times New Roman" pitchFamily="18" charset="0"/>
                <a:cs typeface="Times New Roman" pitchFamily="18" charset="0"/>
              </a:rPr>
              <a:t>Trynimas sustumiant(slinkimas) (  </a:t>
            </a:r>
            <a:r>
              <a:rPr lang="en-GB" dirty="0" smtClean="0">
                <a:latin typeface="Times New Roman" pitchFamily="18" charset="0"/>
                <a:cs typeface="Times New Roman" pitchFamily="18" charset="0"/>
              </a:rPr>
              <a:t>2 k.)</a:t>
            </a:r>
            <a:r>
              <a:rPr lang="lt-LT" dirty="0" smtClean="0">
                <a:latin typeface="Times New Roman" pitchFamily="18" charset="0"/>
                <a:cs typeface="Times New Roman" pitchFamily="18" charset="0"/>
              </a:rPr>
              <a:t>. </a:t>
            </a:r>
          </a:p>
          <a:p>
            <a:pPr marL="596646" indent="-514350">
              <a:buClr>
                <a:schemeClr val="tx1"/>
              </a:buClr>
              <a:buFont typeface="+mj-lt"/>
              <a:buAutoNum type="arabicPeriod" startAt="8"/>
            </a:pPr>
            <a:r>
              <a:rPr lang="lt-LT" dirty="0" smtClean="0">
                <a:latin typeface="Times New Roman" pitchFamily="18" charset="0"/>
                <a:cs typeface="Times New Roman" pitchFamily="18" charset="0"/>
              </a:rPr>
              <a:t>Maigymas paspuadžiant nykščių pagalvėlėmis ir smiliaus,didžiojo, bevardžio ir mažylio pirštų artimųjų pirštakaulių dalimis</a:t>
            </a:r>
            <a:r>
              <a:rPr lang="en-GB" dirty="0" smtClean="0">
                <a:latin typeface="Times New Roman" pitchFamily="18" charset="0"/>
                <a:cs typeface="Times New Roman" pitchFamily="18" charset="0"/>
              </a:rPr>
              <a:t> </a:t>
            </a:r>
            <a:r>
              <a:rPr lang="lt-LT" dirty="0" smtClean="0">
                <a:latin typeface="Times New Roman" pitchFamily="18" charset="0"/>
                <a:cs typeface="Times New Roman" pitchFamily="18" charset="0"/>
              </a:rPr>
              <a:t>(po </a:t>
            </a:r>
            <a:r>
              <a:rPr lang="en-GB" dirty="0" smtClean="0">
                <a:latin typeface="Times New Roman" pitchFamily="18" charset="0"/>
                <a:cs typeface="Times New Roman" pitchFamily="18" charset="0"/>
              </a:rPr>
              <a:t>2 k.)</a:t>
            </a:r>
            <a:r>
              <a:rPr lang="lt-LT" dirty="0" smtClean="0">
                <a:latin typeface="Times New Roman" pitchFamily="18" charset="0"/>
                <a:cs typeface="Times New Roman" pitchFamily="18" charset="0"/>
              </a:rPr>
              <a:t>.</a:t>
            </a:r>
          </a:p>
          <a:p>
            <a:pPr marL="596646" indent="-514350">
              <a:buClr>
                <a:schemeClr val="tx1"/>
              </a:buClr>
              <a:buFont typeface="+mj-lt"/>
              <a:buAutoNum type="arabicPeriod" startAt="8"/>
            </a:pPr>
            <a:r>
              <a:rPr lang="lt-LT" dirty="0" smtClean="0">
                <a:latin typeface="Times New Roman" pitchFamily="18" charset="0"/>
                <a:cs typeface="Times New Roman" pitchFamily="18" charset="0"/>
              </a:rPr>
              <a:t>Lyginamasis glostymas</a:t>
            </a:r>
            <a:r>
              <a:rPr lang="en-GB" dirty="0" smtClean="0">
                <a:latin typeface="Times New Roman" pitchFamily="18" charset="0"/>
                <a:cs typeface="Times New Roman" pitchFamily="18" charset="0"/>
              </a:rPr>
              <a:t> </a:t>
            </a:r>
            <a:r>
              <a:rPr lang="lt-LT" dirty="0" smtClean="0">
                <a:latin typeface="Times New Roman" pitchFamily="18" charset="0"/>
                <a:cs typeface="Times New Roman" pitchFamily="18" charset="0"/>
              </a:rPr>
              <a:t>(</a:t>
            </a:r>
            <a:r>
              <a:rPr lang="en-GB" dirty="0" smtClean="0">
                <a:latin typeface="Times New Roman" pitchFamily="18" charset="0"/>
                <a:cs typeface="Times New Roman" pitchFamily="18" charset="0"/>
              </a:rPr>
              <a:t> 2 k.)</a:t>
            </a:r>
            <a:r>
              <a:rPr lang="lt-LT" dirty="0" smtClean="0">
                <a:latin typeface="Times New Roman" pitchFamily="18" charset="0"/>
                <a:cs typeface="Times New Roman" pitchFamily="18" charset="0"/>
              </a:rPr>
              <a:t>.</a:t>
            </a:r>
          </a:p>
          <a:p>
            <a:pPr marL="596646" indent="-514350">
              <a:buClr>
                <a:schemeClr val="tx1"/>
              </a:buClr>
              <a:buFont typeface="+mj-lt"/>
              <a:buAutoNum type="arabicPeriod" startAt="8"/>
            </a:pPr>
            <a:r>
              <a:rPr lang="lt-LT" dirty="0" smtClean="0">
                <a:latin typeface="Times New Roman" pitchFamily="18" charset="0"/>
                <a:cs typeface="Times New Roman" pitchFamily="18" charset="0"/>
              </a:rPr>
              <a:t>Maigymas nugrežiant </a:t>
            </a:r>
            <a:r>
              <a:rPr lang="en-GB" dirty="0" smtClean="0">
                <a:latin typeface="Times New Roman" pitchFamily="18" charset="0"/>
                <a:cs typeface="Times New Roman" pitchFamily="18" charset="0"/>
              </a:rPr>
              <a:t>( 2 k.)</a:t>
            </a:r>
            <a:r>
              <a:rPr lang="lt-LT" dirty="0" smtClean="0">
                <a:latin typeface="Times New Roman" pitchFamily="18" charset="0"/>
                <a:cs typeface="Times New Roman" pitchFamily="18" charset="0"/>
              </a:rPr>
              <a:t>.</a:t>
            </a:r>
          </a:p>
          <a:p>
            <a:pPr marL="596646" indent="-514350">
              <a:buClr>
                <a:schemeClr val="tx1"/>
              </a:buClr>
              <a:buFont typeface="+mj-lt"/>
              <a:buAutoNum type="arabicPeriod" startAt="8"/>
            </a:pPr>
            <a:r>
              <a:rPr lang="lt-LT" dirty="0" smtClean="0">
                <a:latin typeface="Times New Roman" pitchFamily="18" charset="0"/>
                <a:cs typeface="Times New Roman" pitchFamily="18" charset="0"/>
              </a:rPr>
              <a:t>Vienpusis gnybis(</a:t>
            </a:r>
            <a:r>
              <a:rPr lang="en-GB" dirty="0" smtClean="0">
                <a:latin typeface="Times New Roman" pitchFamily="18" charset="0"/>
                <a:cs typeface="Times New Roman" pitchFamily="18" charset="0"/>
              </a:rPr>
              <a:t> 2 k.)</a:t>
            </a:r>
            <a:r>
              <a:rPr lang="lt-LT" dirty="0" smtClean="0">
                <a:latin typeface="Times New Roman" pitchFamily="18" charset="0"/>
                <a:cs typeface="Times New Roman" pitchFamily="18" charset="0"/>
              </a:rPr>
              <a:t>.</a:t>
            </a:r>
          </a:p>
          <a:p>
            <a:pPr marL="596646" indent="-514350">
              <a:buClr>
                <a:schemeClr val="tx1"/>
              </a:buClr>
              <a:buFont typeface="+mj-lt"/>
              <a:buAutoNum type="arabicPeriod" startAt="8"/>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764704"/>
            <a:ext cx="7498080" cy="4800600"/>
          </a:xfrm>
        </p:spPr>
        <p:txBody>
          <a:bodyPr/>
          <a:lstStyle/>
          <a:p>
            <a:pPr marL="596646" indent="-514350">
              <a:buClr>
                <a:schemeClr val="tx1"/>
              </a:buClr>
              <a:buFont typeface="+mj-lt"/>
              <a:buAutoNum type="arabicPeriod" startAt="13"/>
            </a:pPr>
            <a:r>
              <a:rPr lang="lt-LT" dirty="0" smtClean="0">
                <a:latin typeface="Times New Roman" pitchFamily="18" charset="0"/>
                <a:cs typeface="Times New Roman" pitchFamily="18" charset="0"/>
              </a:rPr>
              <a:t>Pomentinių sričių trynimas</a:t>
            </a:r>
            <a:r>
              <a:rPr lang="en-GB" dirty="0" smtClean="0">
                <a:latin typeface="Times New Roman" pitchFamily="18" charset="0"/>
                <a:cs typeface="Times New Roman" pitchFamily="18" charset="0"/>
              </a:rPr>
              <a:t> ( </a:t>
            </a:r>
            <a:r>
              <a:rPr lang="en-GB" dirty="0" err="1" smtClean="0">
                <a:latin typeface="Times New Roman" pitchFamily="18" charset="0"/>
                <a:cs typeface="Times New Roman" pitchFamily="18" charset="0"/>
              </a:rPr>
              <a:t>po</a:t>
            </a:r>
            <a:r>
              <a:rPr lang="en-GB" dirty="0" smtClean="0">
                <a:latin typeface="Times New Roman" pitchFamily="18" charset="0"/>
                <a:cs typeface="Times New Roman" pitchFamily="18" charset="0"/>
              </a:rPr>
              <a:t> 3- 4 k.)</a:t>
            </a:r>
            <a:r>
              <a:rPr lang="lt-LT" dirty="0" smtClean="0">
                <a:latin typeface="Times New Roman" pitchFamily="18" charset="0"/>
                <a:cs typeface="Times New Roman" pitchFamily="18" charset="0"/>
              </a:rPr>
              <a:t>.</a:t>
            </a:r>
          </a:p>
          <a:p>
            <a:pPr marL="596646" indent="-514350">
              <a:buClr>
                <a:schemeClr val="tx1"/>
              </a:buClr>
              <a:buFont typeface="+mj-lt"/>
              <a:buAutoNum type="arabicPeriod" startAt="13"/>
            </a:pPr>
            <a:r>
              <a:rPr lang="lt-LT" dirty="0" smtClean="0">
                <a:latin typeface="Times New Roman" pitchFamily="18" charset="0"/>
                <a:cs typeface="Times New Roman" pitchFamily="18" charset="0"/>
              </a:rPr>
              <a:t>Lyginamasis glostymas</a:t>
            </a:r>
            <a:r>
              <a:rPr lang="en-GB" dirty="0" smtClean="0">
                <a:latin typeface="Times New Roman" pitchFamily="18" charset="0"/>
                <a:cs typeface="Times New Roman" pitchFamily="18" charset="0"/>
              </a:rPr>
              <a:t> ( 2 k.)</a:t>
            </a:r>
            <a:r>
              <a:rPr lang="lt-LT" dirty="0" smtClean="0">
                <a:latin typeface="Times New Roman" pitchFamily="18" charset="0"/>
                <a:cs typeface="Times New Roman" pitchFamily="18" charset="0"/>
              </a:rPr>
              <a:t>.</a:t>
            </a:r>
          </a:p>
          <a:p>
            <a:pPr marL="596646" indent="-514350">
              <a:buClr>
                <a:schemeClr val="tx1"/>
              </a:buClr>
              <a:buFont typeface="+mj-lt"/>
              <a:buAutoNum type="arabicPeriod" startAt="13"/>
            </a:pPr>
            <a:r>
              <a:rPr lang="lt-LT" dirty="0" smtClean="0">
                <a:latin typeface="Times New Roman" pitchFamily="18" charset="0"/>
                <a:cs typeface="Times New Roman" pitchFamily="18" charset="0"/>
              </a:rPr>
              <a:t>Labilusis vibravimas išilgine ir skersine kryptimis</a:t>
            </a:r>
            <a:r>
              <a:rPr lang="en-GB" dirty="0" smtClean="0">
                <a:latin typeface="Times New Roman" pitchFamily="18" charset="0"/>
                <a:cs typeface="Times New Roman" pitchFamily="18" charset="0"/>
              </a:rPr>
              <a:t> ( 2- 3 k )</a:t>
            </a:r>
            <a:r>
              <a:rPr lang="lt-LT"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lt-LT" b="1" dirty="0" smtClean="0">
                <a:latin typeface="Times New Roman" pitchFamily="18" charset="0"/>
                <a:cs typeface="Times New Roman" pitchFamily="18" charset="0"/>
              </a:rPr>
              <a:t>Nugaros ir kaklo nugarinio paviršiaus masažas</a:t>
            </a:r>
            <a:endParaRPr lang="en-GB"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772816"/>
            <a:ext cx="7498080" cy="4475584"/>
          </a:xfrm>
        </p:spPr>
        <p:txBody>
          <a:bodyPr>
            <a:normAutofit lnSpcReduction="10000"/>
          </a:bodyPr>
          <a:lstStyle/>
          <a:p>
            <a:pPr marL="596646" indent="-514350">
              <a:buClr>
                <a:schemeClr val="tx1"/>
              </a:buClr>
              <a:buFont typeface="+mj-lt"/>
              <a:buAutoNum type="arabicPeriod"/>
            </a:pPr>
            <a:r>
              <a:rPr lang="lt-LT" dirty="0" smtClean="0">
                <a:latin typeface="Times New Roman" pitchFamily="18" charset="0"/>
                <a:cs typeface="Times New Roman" pitchFamily="18" charset="0"/>
              </a:rPr>
              <a:t>Plokščias paviršinis glostymas (</a:t>
            </a:r>
            <a:r>
              <a:rPr lang="en-GB" dirty="0" smtClean="0">
                <a:latin typeface="Times New Roman" pitchFamily="18" charset="0"/>
                <a:cs typeface="Times New Roman" pitchFamily="18" charset="0"/>
              </a:rPr>
              <a:t> 2 k.)</a:t>
            </a:r>
            <a:r>
              <a:rPr lang="lt-LT" dirty="0" smtClean="0">
                <a:latin typeface="Times New Roman" pitchFamily="18" charset="0"/>
                <a:cs typeface="Times New Roman" pitchFamily="18" charset="0"/>
              </a:rPr>
              <a:t>.</a:t>
            </a:r>
          </a:p>
          <a:p>
            <a:pPr marL="596646" indent="-514350">
              <a:buClr>
                <a:schemeClr val="tx1"/>
              </a:buClr>
              <a:buFont typeface="+mj-lt"/>
              <a:buAutoNum type="arabicPeriod"/>
            </a:pPr>
            <a:r>
              <a:rPr lang="lt-LT" dirty="0" smtClean="0">
                <a:latin typeface="Times New Roman" pitchFamily="18" charset="0"/>
                <a:cs typeface="Times New Roman" pitchFamily="18" charset="0"/>
              </a:rPr>
              <a:t>Apimamasis nenutrūkstamasis glostymas (</a:t>
            </a:r>
            <a:r>
              <a:rPr lang="en-GB" dirty="0" smtClean="0">
                <a:latin typeface="Times New Roman" pitchFamily="18" charset="0"/>
                <a:cs typeface="Times New Roman" pitchFamily="18" charset="0"/>
              </a:rPr>
              <a:t> 2 k.)</a:t>
            </a:r>
            <a:r>
              <a:rPr lang="lt-LT" dirty="0" smtClean="0">
                <a:latin typeface="Times New Roman" pitchFamily="18" charset="0"/>
                <a:cs typeface="Times New Roman" pitchFamily="18" charset="0"/>
              </a:rPr>
              <a:t>.</a:t>
            </a:r>
          </a:p>
          <a:p>
            <a:pPr marL="596646" indent="-514350">
              <a:buClr>
                <a:schemeClr val="tx1"/>
              </a:buClr>
              <a:buFont typeface="+mj-lt"/>
              <a:buAutoNum type="arabicPeriod"/>
            </a:pPr>
            <a:r>
              <a:rPr lang="lt-LT" dirty="0" smtClean="0">
                <a:latin typeface="Times New Roman" pitchFamily="18" charset="0"/>
                <a:cs typeface="Times New Roman" pitchFamily="18" charset="0"/>
              </a:rPr>
              <a:t>Išilginis trynimas delnais (</a:t>
            </a:r>
            <a:r>
              <a:rPr lang="en-GB" dirty="0" smtClean="0">
                <a:latin typeface="Times New Roman" pitchFamily="18" charset="0"/>
                <a:cs typeface="Times New Roman" pitchFamily="18" charset="0"/>
              </a:rPr>
              <a:t> 2 k.)</a:t>
            </a:r>
            <a:r>
              <a:rPr lang="lt-LT" dirty="0" smtClean="0">
                <a:latin typeface="Times New Roman" pitchFamily="18" charset="0"/>
                <a:cs typeface="Times New Roman" pitchFamily="18" charset="0"/>
              </a:rPr>
              <a:t>.</a:t>
            </a:r>
          </a:p>
          <a:p>
            <a:pPr marL="596646" indent="-514350">
              <a:buClr>
                <a:schemeClr val="tx1"/>
              </a:buClr>
              <a:buFont typeface="+mj-lt"/>
              <a:buAutoNum type="arabicPeriod"/>
            </a:pPr>
            <a:r>
              <a:rPr lang="lt-LT" dirty="0" smtClean="0">
                <a:latin typeface="Times New Roman" pitchFamily="18" charset="0"/>
                <a:cs typeface="Times New Roman" pitchFamily="18" charset="0"/>
              </a:rPr>
              <a:t>Skersinis pakaitinis trynimas delnais ( </a:t>
            </a:r>
            <a:r>
              <a:rPr lang="en-GB" dirty="0" smtClean="0">
                <a:latin typeface="Times New Roman" pitchFamily="18" charset="0"/>
                <a:cs typeface="Times New Roman" pitchFamily="18" charset="0"/>
              </a:rPr>
              <a:t>2 k</a:t>
            </a:r>
            <a:r>
              <a:rPr lang="lt-LT" dirty="0" smtClean="0">
                <a:latin typeface="Times New Roman" pitchFamily="18" charset="0"/>
                <a:cs typeface="Times New Roman" pitchFamily="18" charset="0"/>
              </a:rPr>
              <a:t>.</a:t>
            </a:r>
            <a:r>
              <a:rPr lang="en-GB" dirty="0" smtClean="0">
                <a:latin typeface="Times New Roman" pitchFamily="18" charset="0"/>
                <a:cs typeface="Times New Roman" pitchFamily="18" charset="0"/>
              </a:rPr>
              <a:t>)</a:t>
            </a:r>
            <a:r>
              <a:rPr lang="lt-LT" dirty="0" smtClean="0">
                <a:latin typeface="Times New Roman" pitchFamily="18" charset="0"/>
                <a:cs typeface="Times New Roman" pitchFamily="18" charset="0"/>
              </a:rPr>
              <a:t>.</a:t>
            </a:r>
            <a:endParaRPr lang="en-GB" dirty="0" smtClean="0">
              <a:latin typeface="Times New Roman" pitchFamily="18" charset="0"/>
              <a:cs typeface="Times New Roman" pitchFamily="18" charset="0"/>
            </a:endParaRPr>
          </a:p>
          <a:p>
            <a:pPr marL="596646" indent="-514350">
              <a:buClr>
                <a:schemeClr val="tx1"/>
              </a:buClr>
              <a:buFont typeface="+mj-lt"/>
              <a:buAutoNum type="arabicPeriod"/>
            </a:pPr>
            <a:r>
              <a:rPr lang="lt-LT" dirty="0" smtClean="0">
                <a:latin typeface="Times New Roman" pitchFamily="18" charset="0"/>
                <a:cs typeface="Times New Roman" pitchFamily="18" charset="0"/>
              </a:rPr>
              <a:t>Plokščias paviršinis glostymas (</a:t>
            </a:r>
            <a:r>
              <a:rPr lang="en-GB" dirty="0" smtClean="0">
                <a:latin typeface="Times New Roman" pitchFamily="18" charset="0"/>
                <a:cs typeface="Times New Roman" pitchFamily="18" charset="0"/>
              </a:rPr>
              <a:t> 2 k.)</a:t>
            </a:r>
            <a:r>
              <a:rPr lang="lt-LT" dirty="0" smtClean="0">
                <a:latin typeface="Times New Roman" pitchFamily="18" charset="0"/>
                <a:cs typeface="Times New Roman" pitchFamily="18" charset="0"/>
              </a:rPr>
              <a:t>.</a:t>
            </a:r>
          </a:p>
          <a:p>
            <a:pPr marL="596646" indent="-514350">
              <a:buClr>
                <a:schemeClr val="tx1"/>
              </a:buClr>
              <a:buFont typeface="+mj-lt"/>
              <a:buAutoNum type="arabicPeriod"/>
            </a:pPr>
            <a:r>
              <a:rPr lang="lt-LT" dirty="0" smtClean="0">
                <a:latin typeface="Times New Roman" pitchFamily="18" charset="0"/>
                <a:cs typeface="Times New Roman" pitchFamily="18" charset="0"/>
              </a:rPr>
              <a:t>Spiralinis trynimas pasunkinta ranka (</a:t>
            </a:r>
            <a:r>
              <a:rPr lang="en-GB" dirty="0" smtClean="0">
                <a:latin typeface="Times New Roman" pitchFamily="18" charset="0"/>
                <a:cs typeface="Times New Roman" pitchFamily="18" charset="0"/>
              </a:rPr>
              <a:t> 2 k.)</a:t>
            </a:r>
            <a:r>
              <a:rPr lang="lt-LT"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76672"/>
            <a:ext cx="7498080" cy="5771728"/>
          </a:xfrm>
        </p:spPr>
        <p:txBody>
          <a:bodyPr>
            <a:normAutofit/>
          </a:bodyPr>
          <a:lstStyle/>
          <a:p>
            <a:pPr marL="596646" indent="-514350">
              <a:buClr>
                <a:schemeClr val="tx1"/>
              </a:buClr>
              <a:buFont typeface="+mj-lt"/>
              <a:buAutoNum type="arabicPeriod" startAt="7"/>
            </a:pPr>
            <a:r>
              <a:rPr lang="lt-LT" dirty="0" smtClean="0">
                <a:latin typeface="Times New Roman" pitchFamily="18" charset="0"/>
                <a:cs typeface="Times New Roman" pitchFamily="18" charset="0"/>
              </a:rPr>
              <a:t>Priestuburinių sričių štrichavimas (</a:t>
            </a:r>
            <a:r>
              <a:rPr lang="en-GB" dirty="0" smtClean="0">
                <a:latin typeface="Times New Roman" pitchFamily="18" charset="0"/>
                <a:cs typeface="Times New Roman" pitchFamily="18" charset="0"/>
              </a:rPr>
              <a:t> 3 k.)</a:t>
            </a:r>
            <a:r>
              <a:rPr lang="lt-LT" dirty="0" smtClean="0">
                <a:latin typeface="Times New Roman" pitchFamily="18" charset="0"/>
                <a:cs typeface="Times New Roman" pitchFamily="18" charset="0"/>
              </a:rPr>
              <a:t>.</a:t>
            </a:r>
          </a:p>
          <a:p>
            <a:pPr marL="596646" indent="-514350">
              <a:buClr>
                <a:schemeClr val="tx1"/>
              </a:buClr>
              <a:buFont typeface="+mj-lt"/>
              <a:buAutoNum type="arabicPeriod" startAt="7"/>
            </a:pPr>
            <a:r>
              <a:rPr lang="lt-LT" dirty="0" smtClean="0">
                <a:latin typeface="Times New Roman" pitchFamily="18" charset="0"/>
                <a:cs typeface="Times New Roman" pitchFamily="18" charset="0"/>
              </a:rPr>
              <a:t>Lyginamasis glostymas</a:t>
            </a:r>
            <a:r>
              <a:rPr lang="en-GB" dirty="0" smtClean="0">
                <a:latin typeface="Times New Roman" pitchFamily="18" charset="0"/>
                <a:cs typeface="Times New Roman" pitchFamily="18" charset="0"/>
              </a:rPr>
              <a:t> ( 2 k.)</a:t>
            </a:r>
            <a:r>
              <a:rPr lang="lt-LT" dirty="0" smtClean="0">
                <a:latin typeface="Times New Roman" pitchFamily="18" charset="0"/>
                <a:cs typeface="Times New Roman" pitchFamily="18" charset="0"/>
              </a:rPr>
              <a:t>.</a:t>
            </a:r>
          </a:p>
          <a:p>
            <a:pPr marL="596646" indent="-514350">
              <a:buClr>
                <a:schemeClr val="tx1"/>
              </a:buClr>
              <a:buFont typeface="+mj-lt"/>
              <a:buAutoNum type="arabicPeriod" startAt="7"/>
            </a:pPr>
            <a:r>
              <a:rPr lang="lt-LT" dirty="0" smtClean="0">
                <a:latin typeface="Times New Roman" pitchFamily="18" charset="0"/>
                <a:cs typeface="Times New Roman" pitchFamily="18" charset="0"/>
              </a:rPr>
              <a:t>Išilginis pjovimas</a:t>
            </a:r>
            <a:r>
              <a:rPr lang="en-GB" dirty="0" smtClean="0">
                <a:latin typeface="Times New Roman" pitchFamily="18" charset="0"/>
                <a:cs typeface="Times New Roman" pitchFamily="18" charset="0"/>
              </a:rPr>
              <a:t> ( 2 k.)</a:t>
            </a:r>
            <a:r>
              <a:rPr lang="lt-LT" dirty="0" smtClean="0">
                <a:latin typeface="Times New Roman" pitchFamily="18" charset="0"/>
                <a:cs typeface="Times New Roman" pitchFamily="18" charset="0"/>
              </a:rPr>
              <a:t>.</a:t>
            </a:r>
          </a:p>
          <a:p>
            <a:pPr marL="596646" indent="-514350">
              <a:buClr>
                <a:schemeClr val="tx1"/>
              </a:buClr>
              <a:buFont typeface="+mj-lt"/>
              <a:buAutoNum type="arabicPeriod" startAt="7"/>
            </a:pPr>
            <a:r>
              <a:rPr lang="lt-LT" dirty="0" smtClean="0">
                <a:latin typeface="Times New Roman" pitchFamily="18" charset="0"/>
                <a:cs typeface="Times New Roman" pitchFamily="18" charset="0"/>
              </a:rPr>
              <a:t>Skersinis pjovimas</a:t>
            </a:r>
            <a:r>
              <a:rPr lang="en-GB" dirty="0" smtClean="0">
                <a:latin typeface="Times New Roman" pitchFamily="18" charset="0"/>
                <a:cs typeface="Times New Roman" pitchFamily="18" charset="0"/>
              </a:rPr>
              <a:t> ( 2 k.)</a:t>
            </a:r>
            <a:r>
              <a:rPr lang="lt-LT" dirty="0" smtClean="0">
                <a:latin typeface="Times New Roman" pitchFamily="18" charset="0"/>
                <a:cs typeface="Times New Roman" pitchFamily="18" charset="0"/>
              </a:rPr>
              <a:t>.</a:t>
            </a:r>
          </a:p>
          <a:p>
            <a:pPr marL="596646" indent="-514350">
              <a:buClr>
                <a:schemeClr val="tx1"/>
              </a:buClr>
              <a:buFont typeface="+mj-lt"/>
              <a:buAutoNum type="arabicPeriod" startAt="7"/>
            </a:pPr>
            <a:r>
              <a:rPr lang="lt-LT" dirty="0" smtClean="0">
                <a:latin typeface="Times New Roman" pitchFamily="18" charset="0"/>
                <a:cs typeface="Times New Roman" pitchFamily="18" charset="0"/>
              </a:rPr>
              <a:t>Apimamasis nenutrūkstamasis glostymas</a:t>
            </a:r>
            <a:r>
              <a:rPr lang="en-GB" dirty="0" smtClean="0">
                <a:latin typeface="Times New Roman" pitchFamily="18" charset="0"/>
                <a:cs typeface="Times New Roman" pitchFamily="18" charset="0"/>
              </a:rPr>
              <a:t> ( 2 k.)</a:t>
            </a:r>
            <a:r>
              <a:rPr lang="lt-LT" dirty="0" smtClean="0">
                <a:latin typeface="Times New Roman" pitchFamily="18" charset="0"/>
                <a:cs typeface="Times New Roman" pitchFamily="18" charset="0"/>
              </a:rPr>
              <a:t>.</a:t>
            </a:r>
          </a:p>
          <a:p>
            <a:pPr marL="596646" indent="-514350">
              <a:buClr>
                <a:schemeClr val="tx1"/>
              </a:buClr>
              <a:buFont typeface="+mj-lt"/>
              <a:buAutoNum type="arabicPeriod" startAt="7"/>
            </a:pPr>
            <a:r>
              <a:rPr lang="lt-LT" dirty="0" smtClean="0">
                <a:latin typeface="Times New Roman" pitchFamily="18" charset="0"/>
                <a:cs typeface="Times New Roman" pitchFamily="18" charset="0"/>
              </a:rPr>
              <a:t>Apimamasis nenutrūkstamasis pečių lankų glostymas</a:t>
            </a:r>
            <a:r>
              <a:rPr lang="en-GB" dirty="0" smtClean="0">
                <a:latin typeface="Times New Roman" pitchFamily="18" charset="0"/>
                <a:cs typeface="Times New Roman" pitchFamily="18" charset="0"/>
              </a:rPr>
              <a:t> ( 2 k.)</a:t>
            </a:r>
            <a:r>
              <a:rPr lang="lt-LT" dirty="0" smtClean="0">
                <a:latin typeface="Times New Roman" pitchFamily="18" charset="0"/>
                <a:cs typeface="Times New Roman" pitchFamily="18" charset="0"/>
              </a:rPr>
              <a:t>.</a:t>
            </a:r>
          </a:p>
          <a:p>
            <a:pPr marL="596646" indent="-514350">
              <a:buClr>
                <a:schemeClr val="tx1"/>
              </a:buClr>
              <a:buFont typeface="+mj-lt"/>
              <a:buAutoNum type="arabicPeriod" startAt="7"/>
            </a:pPr>
            <a:r>
              <a:rPr lang="lt-LT" dirty="0" smtClean="0">
                <a:latin typeface="Times New Roman" pitchFamily="18" charset="0"/>
                <a:cs typeface="Times New Roman" pitchFamily="18" charset="0"/>
              </a:rPr>
              <a:t>Pusiau žiedinis pečių lankų trynimas(po </a:t>
            </a:r>
            <a:r>
              <a:rPr lang="en-GB" dirty="0" smtClean="0">
                <a:latin typeface="Times New Roman" pitchFamily="18" charset="0"/>
                <a:cs typeface="Times New Roman" pitchFamily="18" charset="0"/>
              </a:rPr>
              <a:t>2 k.)</a:t>
            </a:r>
            <a:r>
              <a:rPr lang="lt-LT" dirty="0" smtClean="0">
                <a:latin typeface="Times New Roman" pitchFamily="18" charset="0"/>
                <a:cs typeface="Times New Roman" pitchFamily="18" charset="0"/>
              </a:rPr>
              <a:t>.</a:t>
            </a:r>
          </a:p>
          <a:p>
            <a:pPr marL="596646" indent="-514350">
              <a:buClr>
                <a:schemeClr val="tx1"/>
              </a:buClr>
              <a:buFont typeface="+mj-lt"/>
              <a:buAutoNum type="arabicPeriod" startAt="7"/>
            </a:pPr>
            <a:endParaRPr lang="lt-LT" dirty="0" smtClean="0"/>
          </a:p>
          <a:p>
            <a:pPr marL="596646" indent="-514350">
              <a:buClr>
                <a:schemeClr val="tx1"/>
              </a:buClr>
              <a:buNone/>
            </a:pPr>
            <a:endParaRPr lang="lt-LT" dirty="0" smtClean="0"/>
          </a:p>
          <a:p>
            <a:pPr marL="596646" indent="-514350">
              <a:buClr>
                <a:schemeClr val="tx1"/>
              </a:buClr>
              <a:buFont typeface="+mj-lt"/>
              <a:buAutoNum type="arabicPeriod" startAt="7"/>
            </a:pP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32656"/>
            <a:ext cx="7498080" cy="6192688"/>
          </a:xfrm>
        </p:spPr>
        <p:txBody>
          <a:bodyPr>
            <a:normAutofit lnSpcReduction="10000"/>
          </a:bodyPr>
          <a:lstStyle/>
          <a:p>
            <a:pPr marL="596646" indent="-514350">
              <a:buClr>
                <a:schemeClr val="tx1"/>
              </a:buClr>
              <a:buFont typeface="+mj-lt"/>
              <a:buAutoNum type="arabicPeriod" startAt="14"/>
            </a:pPr>
            <a:r>
              <a:rPr lang="lt-LT" dirty="0" smtClean="0">
                <a:latin typeface="Times New Roman" pitchFamily="18" charset="0"/>
                <a:cs typeface="Times New Roman" pitchFamily="18" charset="0"/>
              </a:rPr>
              <a:t>Išilginis ir spiralinis kaklo nugarinio paviršiaus trynimas nykščiais</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po</a:t>
            </a:r>
            <a:r>
              <a:rPr lang="en-GB" dirty="0" smtClean="0">
                <a:latin typeface="Times New Roman" pitchFamily="18" charset="0"/>
                <a:cs typeface="Times New Roman" pitchFamily="18" charset="0"/>
              </a:rPr>
              <a:t>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14"/>
            </a:pPr>
            <a:r>
              <a:rPr lang="lt-LT" dirty="0" smtClean="0">
                <a:latin typeface="Times New Roman" pitchFamily="18" charset="0"/>
                <a:cs typeface="Times New Roman" pitchFamily="18" charset="0"/>
              </a:rPr>
              <a:t>Kaklo nugarinio paviršiaus trynimas smiliaus,didžiojo,bevardžio ir mažylio pirštų vidurinių pirštakaulių dalimis ( </a:t>
            </a:r>
            <a:r>
              <a:rPr lang="en-GB" dirty="0" smtClean="0">
                <a:latin typeface="Times New Roman" pitchFamily="18" charset="0"/>
                <a:cs typeface="Times New Roman" pitchFamily="18" charset="0"/>
              </a:rPr>
              <a:t>3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14"/>
            </a:pPr>
            <a:r>
              <a:rPr lang="lt-LT" dirty="0" smtClean="0">
                <a:latin typeface="Times New Roman" pitchFamily="18" charset="0"/>
                <a:cs typeface="Times New Roman" pitchFamily="18" charset="0"/>
              </a:rPr>
              <a:t>Apimamasis nenutrūkstamasis pečių lankų glostymas</a:t>
            </a:r>
            <a:r>
              <a:rPr lang="en-GB" dirty="0" smtClean="0">
                <a:latin typeface="Times New Roman" pitchFamily="18" charset="0"/>
                <a:cs typeface="Times New Roman" pitchFamily="18" charset="0"/>
              </a:rPr>
              <a:t>.</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14"/>
            </a:pPr>
            <a:r>
              <a:rPr lang="lt-LT" dirty="0" smtClean="0">
                <a:latin typeface="Times New Roman" pitchFamily="18" charset="0"/>
                <a:cs typeface="Times New Roman" pitchFamily="18" charset="0"/>
              </a:rPr>
              <a:t>Skersinis pečių lankų maigymas</a:t>
            </a:r>
            <a:r>
              <a:rPr lang="en-GB" dirty="0" smtClean="0">
                <a:latin typeface="Times New Roman" pitchFamily="18" charset="0"/>
                <a:cs typeface="Times New Roman" pitchFamily="18" charset="0"/>
              </a:rPr>
              <a:t> ( 2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14"/>
            </a:pPr>
            <a:r>
              <a:rPr lang="lt-LT" dirty="0" smtClean="0">
                <a:latin typeface="Times New Roman" pitchFamily="18" charset="0"/>
                <a:cs typeface="Times New Roman" pitchFamily="18" charset="0"/>
              </a:rPr>
              <a:t>Pečių lankų maigymas : viena ranka maigant vieną pečių lanko pusę,kita – kitą,išilginiu maigymu pakylant ant kaklo nugarinio paviršiaus(</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po</a:t>
            </a:r>
            <a:r>
              <a:rPr lang="en-GB" dirty="0" smtClean="0">
                <a:latin typeface="Times New Roman" pitchFamily="18" charset="0"/>
                <a:cs typeface="Times New Roman" pitchFamily="18" charset="0"/>
              </a:rPr>
              <a:t> 3 k.).</a:t>
            </a:r>
            <a:endParaRPr lang="en-GB"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7624" y="297712"/>
            <a:ext cx="7956376" cy="6155624"/>
          </a:xfrm>
        </p:spPr>
        <p:txBody>
          <a:bodyPr>
            <a:normAutofit lnSpcReduction="10000"/>
          </a:bodyPr>
          <a:lstStyle/>
          <a:p>
            <a:pPr marL="596646" indent="-514350">
              <a:buClr>
                <a:schemeClr val="tx1"/>
              </a:buClr>
              <a:buFont typeface="+mj-lt"/>
              <a:buAutoNum type="arabicPeriod" startAt="19"/>
            </a:pPr>
            <a:r>
              <a:rPr lang="lt-LT" dirty="0" smtClean="0">
                <a:latin typeface="Times New Roman" pitchFamily="18" charset="0"/>
                <a:cs typeface="Times New Roman" pitchFamily="18" charset="0"/>
              </a:rPr>
              <a:t>Apimasis nenutrūkstamasis pečių lankų glostymas</a:t>
            </a:r>
            <a:r>
              <a:rPr lang="en-GB" dirty="0" smtClean="0">
                <a:latin typeface="Times New Roman" pitchFamily="18" charset="0"/>
                <a:cs typeface="Times New Roman" pitchFamily="18" charset="0"/>
              </a:rPr>
              <a:t> ( 2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19"/>
            </a:pPr>
            <a:r>
              <a:rPr lang="lt-LT" dirty="0" smtClean="0">
                <a:latin typeface="Times New Roman" pitchFamily="18" charset="0"/>
                <a:cs typeface="Times New Roman" pitchFamily="18" charset="0"/>
              </a:rPr>
              <a:t>Žnyplinis kaklo nugarinio paviršiaus maigymas</a:t>
            </a:r>
            <a:r>
              <a:rPr lang="en-GB" dirty="0" smtClean="0">
                <a:latin typeface="Times New Roman" pitchFamily="18" charset="0"/>
                <a:cs typeface="Times New Roman" pitchFamily="18" charset="0"/>
              </a:rPr>
              <a:t> ( 2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19"/>
            </a:pPr>
            <a:r>
              <a:rPr lang="lt-LT" dirty="0" smtClean="0">
                <a:latin typeface="Times New Roman" pitchFamily="18" charset="0"/>
                <a:cs typeface="Times New Roman" pitchFamily="18" charset="0"/>
              </a:rPr>
              <a:t>Apimamasis nenutrūkstamasis pečių lankų glostymas </a:t>
            </a:r>
            <a:r>
              <a:rPr lang="en-GB" dirty="0" smtClean="0">
                <a:latin typeface="Times New Roman" pitchFamily="18" charset="0"/>
                <a:cs typeface="Times New Roman" pitchFamily="18" charset="0"/>
              </a:rPr>
              <a:t>( 2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19"/>
            </a:pPr>
            <a:r>
              <a:rPr lang="lt-LT" dirty="0" smtClean="0">
                <a:latin typeface="Times New Roman" pitchFamily="18" charset="0"/>
                <a:cs typeface="Times New Roman" pitchFamily="18" charset="0"/>
              </a:rPr>
              <a:t>Plokščiasis paviršinis visos nugaros glostymas</a:t>
            </a:r>
            <a:r>
              <a:rPr lang="en-GB" dirty="0" smtClean="0">
                <a:latin typeface="Times New Roman" pitchFamily="18" charset="0"/>
                <a:cs typeface="Times New Roman" pitchFamily="18" charset="0"/>
              </a:rPr>
              <a:t> ( 2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19"/>
            </a:pPr>
            <a:r>
              <a:rPr lang="lt-LT" dirty="0" smtClean="0">
                <a:latin typeface="Times New Roman" pitchFamily="18" charset="0"/>
                <a:cs typeface="Times New Roman" pitchFamily="18" charset="0"/>
              </a:rPr>
              <a:t>Grėblinis tarpšonkaulinių tarpų glostymas</a:t>
            </a:r>
            <a:r>
              <a:rPr lang="en-GB" dirty="0" smtClean="0">
                <a:latin typeface="Times New Roman" pitchFamily="18" charset="0"/>
                <a:cs typeface="Times New Roman" pitchFamily="18" charset="0"/>
              </a:rPr>
              <a:t> ( 2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19"/>
            </a:pPr>
            <a:r>
              <a:rPr lang="lt-LT" dirty="0" smtClean="0">
                <a:latin typeface="Times New Roman" pitchFamily="18" charset="0"/>
                <a:cs typeface="Times New Roman" pitchFamily="18" charset="0"/>
              </a:rPr>
              <a:t>Grėblinis tarpšonkaulinių tarpų trynimas </a:t>
            </a:r>
            <a:r>
              <a:rPr lang="en-GB" dirty="0" smtClean="0">
                <a:latin typeface="Times New Roman" pitchFamily="18" charset="0"/>
                <a:cs typeface="Times New Roman" pitchFamily="18" charset="0"/>
              </a:rPr>
              <a:t>( 3 k.).</a:t>
            </a:r>
            <a:endParaRPr lang="en-GB"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332656"/>
            <a:ext cx="8028384" cy="6120680"/>
          </a:xfrm>
        </p:spPr>
        <p:txBody>
          <a:bodyPr>
            <a:normAutofit/>
          </a:bodyPr>
          <a:lstStyle/>
          <a:p>
            <a:pPr marL="596646" indent="-514350">
              <a:buClr>
                <a:schemeClr val="tx1"/>
              </a:buClr>
              <a:buFont typeface="+mj-lt"/>
              <a:buAutoNum type="arabicPeriod" startAt="25"/>
            </a:pPr>
            <a:r>
              <a:rPr lang="lt-LT" dirty="0" smtClean="0">
                <a:latin typeface="Times New Roman" pitchFamily="18" charset="0"/>
                <a:cs typeface="Times New Roman" pitchFamily="18" charset="0"/>
              </a:rPr>
              <a:t>Plokščias paviršinis glostymas </a:t>
            </a:r>
            <a:r>
              <a:rPr lang="en-GB" dirty="0" smtClean="0">
                <a:latin typeface="Times New Roman" pitchFamily="18" charset="0"/>
                <a:cs typeface="Times New Roman" pitchFamily="18" charset="0"/>
              </a:rPr>
              <a:t>( 1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25"/>
            </a:pPr>
            <a:r>
              <a:rPr lang="lt-LT" dirty="0" smtClean="0">
                <a:latin typeface="Times New Roman" pitchFamily="18" charset="0"/>
                <a:cs typeface="Times New Roman" pitchFamily="18" charset="0"/>
              </a:rPr>
              <a:t>Skersinis nugaros maigymas</a:t>
            </a:r>
            <a:r>
              <a:rPr lang="en-GB" dirty="0" smtClean="0">
                <a:latin typeface="Times New Roman" pitchFamily="18" charset="0"/>
                <a:cs typeface="Times New Roman" pitchFamily="18" charset="0"/>
              </a:rPr>
              <a:t> ( 2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25"/>
            </a:pPr>
            <a:r>
              <a:rPr lang="lt-LT" dirty="0" smtClean="0">
                <a:latin typeface="Times New Roman" pitchFamily="18" charset="0"/>
                <a:cs typeface="Times New Roman" pitchFamily="18" charset="0"/>
              </a:rPr>
              <a:t>Apimamasis nutrūkstamasis nugaros glostymas</a:t>
            </a:r>
            <a:r>
              <a:rPr lang="en-GB" dirty="0" smtClean="0">
                <a:latin typeface="Times New Roman" pitchFamily="18" charset="0"/>
                <a:cs typeface="Times New Roman" pitchFamily="18" charset="0"/>
              </a:rPr>
              <a:t> ( 2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25"/>
            </a:pPr>
            <a:r>
              <a:rPr lang="lt-LT" dirty="0" smtClean="0">
                <a:latin typeface="Times New Roman" pitchFamily="18" charset="0"/>
                <a:cs typeface="Times New Roman" pitchFamily="18" charset="0"/>
              </a:rPr>
              <a:t>Išilginis maigymas</a:t>
            </a:r>
            <a:r>
              <a:rPr lang="en-GB" dirty="0" smtClean="0">
                <a:latin typeface="Times New Roman" pitchFamily="18" charset="0"/>
                <a:cs typeface="Times New Roman" pitchFamily="18" charset="0"/>
              </a:rPr>
              <a:t> ( 2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25"/>
            </a:pPr>
            <a:r>
              <a:rPr lang="lt-LT" dirty="0" smtClean="0">
                <a:latin typeface="Times New Roman" pitchFamily="18" charset="0"/>
                <a:cs typeface="Times New Roman" pitchFamily="18" charset="0"/>
              </a:rPr>
              <a:t>Pažnaibymas </a:t>
            </a:r>
            <a:r>
              <a:rPr lang="en-GB" dirty="0" smtClean="0">
                <a:latin typeface="Times New Roman" pitchFamily="18" charset="0"/>
                <a:cs typeface="Times New Roman" pitchFamily="18" charset="0"/>
              </a:rPr>
              <a:t>( 3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25"/>
            </a:pPr>
            <a:r>
              <a:rPr lang="lt-LT" dirty="0" smtClean="0">
                <a:latin typeface="Times New Roman" pitchFamily="18" charset="0"/>
                <a:cs typeface="Times New Roman" pitchFamily="18" charset="0"/>
              </a:rPr>
              <a:t>Išilginis voliojimas</a:t>
            </a:r>
            <a:r>
              <a:rPr lang="en-GB" dirty="0" smtClean="0">
                <a:latin typeface="Times New Roman" pitchFamily="18" charset="0"/>
                <a:cs typeface="Times New Roman" pitchFamily="18" charset="0"/>
              </a:rPr>
              <a:t> ( 2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25"/>
            </a:pPr>
            <a:r>
              <a:rPr lang="lt-LT" dirty="0" smtClean="0">
                <a:latin typeface="Times New Roman" pitchFamily="18" charset="0"/>
                <a:cs typeface="Times New Roman" pitchFamily="18" charset="0"/>
              </a:rPr>
              <a:t>Plokščias paviršinis glostymas </a:t>
            </a:r>
            <a:r>
              <a:rPr lang="en-GB" dirty="0" smtClean="0">
                <a:latin typeface="Times New Roman" pitchFamily="18" charset="0"/>
                <a:cs typeface="Times New Roman" pitchFamily="18" charset="0"/>
              </a:rPr>
              <a:t>( 1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25"/>
            </a:pPr>
            <a:r>
              <a:rPr lang="lt-LT" dirty="0" smtClean="0">
                <a:latin typeface="Times New Roman" pitchFamily="18" charset="0"/>
                <a:cs typeface="Times New Roman" pitchFamily="18" charset="0"/>
              </a:rPr>
              <a:t>Skersinis voliojimas </a:t>
            </a:r>
            <a:r>
              <a:rPr lang="en-GB" dirty="0" smtClean="0">
                <a:latin typeface="Times New Roman" pitchFamily="18" charset="0"/>
                <a:cs typeface="Times New Roman" pitchFamily="18" charset="0"/>
              </a:rPr>
              <a:t>( 2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25"/>
            </a:pPr>
            <a:r>
              <a:rPr lang="lt-LT" dirty="0" smtClean="0">
                <a:latin typeface="Times New Roman" pitchFamily="18" charset="0"/>
                <a:cs typeface="Times New Roman" pitchFamily="18" charset="0"/>
              </a:rPr>
              <a:t>Apimamasis nenutrūktstamasis glostymas </a:t>
            </a:r>
            <a:r>
              <a:rPr lang="en-GB" dirty="0" smtClean="0">
                <a:latin typeface="Times New Roman" pitchFamily="18" charset="0"/>
                <a:cs typeface="Times New Roman" pitchFamily="18" charset="0"/>
              </a:rPr>
              <a:t>( 2 k.).</a:t>
            </a:r>
            <a:endParaRPr lang="en-GB"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32656"/>
            <a:ext cx="7498080" cy="5915744"/>
          </a:xfrm>
        </p:spPr>
        <p:txBody>
          <a:bodyPr>
            <a:normAutofit/>
          </a:bodyPr>
          <a:lstStyle/>
          <a:p>
            <a:pPr marL="596646" indent="-514350">
              <a:buClr>
                <a:schemeClr val="tx1"/>
              </a:buClr>
              <a:buFont typeface="+mj-lt"/>
              <a:buAutoNum type="arabicPeriod" startAt="34"/>
            </a:pPr>
            <a:r>
              <a:rPr lang="lt-LT" dirty="0" smtClean="0">
                <a:latin typeface="Times New Roman" pitchFamily="18" charset="0"/>
                <a:cs typeface="Times New Roman" pitchFamily="18" charset="0"/>
              </a:rPr>
              <a:t>Punktavimas</a:t>
            </a:r>
            <a:r>
              <a:rPr lang="en-GB" dirty="0" smtClean="0">
                <a:latin typeface="Times New Roman" pitchFamily="18" charset="0"/>
                <a:cs typeface="Times New Roman" pitchFamily="18" charset="0"/>
              </a:rPr>
              <a:t> </a:t>
            </a:r>
            <a:r>
              <a:rPr lang="lt-LT" dirty="0" smtClean="0">
                <a:latin typeface="Times New Roman" pitchFamily="18" charset="0"/>
                <a:cs typeface="Times New Roman" pitchFamily="18" charset="0"/>
              </a:rPr>
              <a:t>( pirštų dušas )</a:t>
            </a:r>
            <a:r>
              <a:rPr lang="en-GB" dirty="0" smtClean="0">
                <a:latin typeface="Times New Roman" pitchFamily="18" charset="0"/>
                <a:cs typeface="Times New Roman" pitchFamily="18" charset="0"/>
              </a:rPr>
              <a:t> ( 2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34"/>
            </a:pPr>
            <a:r>
              <a:rPr lang="lt-LT" dirty="0" smtClean="0">
                <a:latin typeface="Times New Roman" pitchFamily="18" charset="0"/>
                <a:cs typeface="Times New Roman" pitchFamily="18" charset="0"/>
              </a:rPr>
              <a:t>Išilginis maigymas </a:t>
            </a:r>
            <a:r>
              <a:rPr lang="en-GB" dirty="0" smtClean="0">
                <a:latin typeface="Times New Roman" pitchFamily="18" charset="0"/>
                <a:cs typeface="Times New Roman" pitchFamily="18" charset="0"/>
              </a:rPr>
              <a:t>( 2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34"/>
            </a:pPr>
            <a:r>
              <a:rPr lang="lt-LT" dirty="0" smtClean="0">
                <a:latin typeface="Times New Roman" pitchFamily="18" charset="0"/>
                <a:cs typeface="Times New Roman" pitchFamily="18" charset="0"/>
              </a:rPr>
              <a:t>Plokščiasis paviršinis glostymas (</a:t>
            </a:r>
            <a:r>
              <a:rPr lang="en-GB" dirty="0" smtClean="0">
                <a:latin typeface="Times New Roman" pitchFamily="18" charset="0"/>
                <a:cs typeface="Times New Roman" pitchFamily="18" charset="0"/>
              </a:rPr>
              <a:t> 1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34"/>
            </a:pPr>
            <a:r>
              <a:rPr lang="lt-LT" dirty="0" smtClean="0">
                <a:latin typeface="Times New Roman" pitchFamily="18" charset="0"/>
                <a:cs typeface="Times New Roman" pitchFamily="18" charset="0"/>
              </a:rPr>
              <a:t>Skersinis maigymas</a:t>
            </a:r>
            <a:r>
              <a:rPr lang="en-GB" dirty="0" smtClean="0">
                <a:latin typeface="Times New Roman" pitchFamily="18" charset="0"/>
                <a:cs typeface="Times New Roman" pitchFamily="18" charset="0"/>
              </a:rPr>
              <a:t> ( 2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34"/>
            </a:pPr>
            <a:r>
              <a:rPr lang="lt-LT" dirty="0" smtClean="0">
                <a:latin typeface="Times New Roman" pitchFamily="18" charset="0"/>
                <a:cs typeface="Times New Roman" pitchFamily="18" charset="0"/>
              </a:rPr>
              <a:t>Punktavimas ( pirštų dušas ) (</a:t>
            </a:r>
            <a:r>
              <a:rPr lang="en-GB" dirty="0" smtClean="0">
                <a:latin typeface="Times New Roman" pitchFamily="18" charset="0"/>
                <a:cs typeface="Times New Roman" pitchFamily="18" charset="0"/>
              </a:rPr>
              <a:t> 4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34"/>
            </a:pPr>
            <a:r>
              <a:rPr lang="lt-LT" dirty="0" smtClean="0">
                <a:latin typeface="Times New Roman" pitchFamily="18" charset="0"/>
                <a:cs typeface="Times New Roman" pitchFamily="18" charset="0"/>
              </a:rPr>
              <a:t>Plokščias paviršinis glostymas (</a:t>
            </a:r>
            <a:r>
              <a:rPr lang="en-GB" dirty="0" smtClean="0">
                <a:latin typeface="Times New Roman" pitchFamily="18" charset="0"/>
                <a:cs typeface="Times New Roman" pitchFamily="18" charset="0"/>
              </a:rPr>
              <a:t> 1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34"/>
            </a:pPr>
            <a:r>
              <a:rPr lang="lt-LT" dirty="0" smtClean="0">
                <a:latin typeface="Times New Roman" pitchFamily="18" charset="0"/>
                <a:cs typeface="Times New Roman" pitchFamily="18" charset="0"/>
              </a:rPr>
              <a:t>Kapojimas </a:t>
            </a:r>
            <a:r>
              <a:rPr lang="en-GB" dirty="0" smtClean="0">
                <a:latin typeface="Times New Roman" pitchFamily="18" charset="0"/>
                <a:cs typeface="Times New Roman" pitchFamily="18" charset="0"/>
              </a:rPr>
              <a:t>( 4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34"/>
            </a:pPr>
            <a:r>
              <a:rPr lang="lt-LT" dirty="0" smtClean="0">
                <a:latin typeface="Times New Roman" pitchFamily="18" charset="0"/>
                <a:cs typeface="Times New Roman" pitchFamily="18" charset="0"/>
              </a:rPr>
              <a:t>Plokščias paviršinis glostymas (</a:t>
            </a:r>
            <a:r>
              <a:rPr lang="en-GB" dirty="0" smtClean="0">
                <a:latin typeface="Times New Roman" pitchFamily="18" charset="0"/>
                <a:cs typeface="Times New Roman" pitchFamily="18" charset="0"/>
              </a:rPr>
              <a:t> 1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34"/>
            </a:pPr>
            <a:r>
              <a:rPr lang="lt-LT" dirty="0" smtClean="0">
                <a:latin typeface="Times New Roman" pitchFamily="18" charset="0"/>
                <a:cs typeface="Times New Roman" pitchFamily="18" charset="0"/>
              </a:rPr>
              <a:t>Plekšnojimas ( per oro pagalvėlę) (</a:t>
            </a:r>
            <a:r>
              <a:rPr lang="en-GB" dirty="0" smtClean="0">
                <a:latin typeface="Times New Roman" pitchFamily="18" charset="0"/>
                <a:cs typeface="Times New Roman" pitchFamily="18" charset="0"/>
              </a:rPr>
              <a:t>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34"/>
            </a:pPr>
            <a:r>
              <a:rPr lang="lt-LT" dirty="0" smtClean="0">
                <a:latin typeface="Times New Roman" pitchFamily="18" charset="0"/>
                <a:cs typeface="Times New Roman" pitchFamily="18" charset="0"/>
              </a:rPr>
              <a:t>Plekšnojimas(atplėšiant) (</a:t>
            </a:r>
            <a:r>
              <a:rPr lang="en-GB" dirty="0" smtClean="0">
                <a:latin typeface="Times New Roman" pitchFamily="18" charset="0"/>
                <a:cs typeface="Times New Roman" pitchFamily="18" charset="0"/>
              </a:rPr>
              <a:t> 2 k.).</a:t>
            </a:r>
            <a:endParaRPr lang="en-GB"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32656"/>
            <a:ext cx="7498080" cy="5915744"/>
          </a:xfrm>
        </p:spPr>
        <p:txBody>
          <a:bodyPr/>
          <a:lstStyle/>
          <a:p>
            <a:pPr marL="596646" indent="-514350">
              <a:buClr>
                <a:schemeClr val="tx1"/>
              </a:buClr>
              <a:buFont typeface="+mj-lt"/>
              <a:buAutoNum type="arabicPeriod" startAt="44"/>
            </a:pPr>
            <a:r>
              <a:rPr lang="lt-LT" dirty="0" smtClean="0">
                <a:latin typeface="Times New Roman" pitchFamily="18" charset="0"/>
                <a:cs typeface="Times New Roman" pitchFamily="18" charset="0"/>
              </a:rPr>
              <a:t>Padaužymas </a:t>
            </a:r>
            <a:r>
              <a:rPr lang="en-GB" dirty="0" smtClean="0">
                <a:latin typeface="Times New Roman" pitchFamily="18" charset="0"/>
                <a:cs typeface="Times New Roman" pitchFamily="18" charset="0"/>
              </a:rPr>
              <a:t>( 2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44"/>
            </a:pPr>
            <a:r>
              <a:rPr lang="lt-LT" dirty="0" smtClean="0">
                <a:latin typeface="Times New Roman" pitchFamily="18" charset="0"/>
                <a:cs typeface="Times New Roman" pitchFamily="18" charset="0"/>
              </a:rPr>
              <a:t>Punktavimas ( pirštų </a:t>
            </a:r>
            <a:r>
              <a:rPr lang="en-GB" dirty="0" smtClean="0">
                <a:latin typeface="Times New Roman" pitchFamily="18" charset="0"/>
                <a:cs typeface="Times New Roman" pitchFamily="18" charset="0"/>
              </a:rPr>
              <a:t>du</a:t>
            </a:r>
            <a:r>
              <a:rPr lang="lt-LT" dirty="0" smtClean="0">
                <a:latin typeface="Times New Roman" pitchFamily="18" charset="0"/>
                <a:cs typeface="Times New Roman" pitchFamily="18" charset="0"/>
              </a:rPr>
              <a:t>šas ) (</a:t>
            </a:r>
            <a:r>
              <a:rPr lang="en-GB" dirty="0" smtClean="0">
                <a:latin typeface="Times New Roman" pitchFamily="18" charset="0"/>
                <a:cs typeface="Times New Roman" pitchFamily="18" charset="0"/>
              </a:rPr>
              <a:t> 4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44"/>
            </a:pPr>
            <a:r>
              <a:rPr lang="lt-LT" dirty="0" smtClean="0">
                <a:latin typeface="Times New Roman" pitchFamily="18" charset="0"/>
                <a:cs typeface="Times New Roman" pitchFamily="18" charset="0"/>
              </a:rPr>
              <a:t>Labilusis vibravimas</a:t>
            </a:r>
            <a:r>
              <a:rPr lang="en-GB" dirty="0" smtClean="0">
                <a:latin typeface="Times New Roman" pitchFamily="18" charset="0"/>
                <a:cs typeface="Times New Roman" pitchFamily="18" charset="0"/>
              </a:rPr>
              <a:t> ( 2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44"/>
            </a:pPr>
            <a:r>
              <a:rPr lang="lt-LT" dirty="0" smtClean="0">
                <a:latin typeface="Times New Roman" pitchFamily="18" charset="0"/>
                <a:cs typeface="Times New Roman" pitchFamily="18" charset="0"/>
              </a:rPr>
              <a:t>Maigymas paspaudžiant (</a:t>
            </a:r>
            <a:r>
              <a:rPr lang="en-GB" dirty="0" smtClean="0">
                <a:latin typeface="Times New Roman" pitchFamily="18" charset="0"/>
                <a:cs typeface="Times New Roman" pitchFamily="18" charset="0"/>
              </a:rPr>
              <a:t> 2 k.).</a:t>
            </a:r>
            <a:endParaRPr lang="en-GB"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lt-LT" b="1" dirty="0" smtClean="0">
                <a:latin typeface="Times New Roman" pitchFamily="18" charset="0"/>
                <a:cs typeface="Times New Roman" pitchFamily="18" charset="0"/>
              </a:rPr>
              <a:t>Krūtinės ląstos priekinio paviršiaus masažas</a:t>
            </a:r>
            <a:endParaRPr lang="en-GB"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700808"/>
            <a:ext cx="7498080" cy="5157192"/>
          </a:xfrm>
        </p:spPr>
        <p:txBody>
          <a:bodyPr>
            <a:normAutofit/>
          </a:bodyPr>
          <a:lstStyle/>
          <a:p>
            <a:pPr>
              <a:buNone/>
            </a:pPr>
            <a:r>
              <a:rPr lang="lt-LT"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  </a:t>
            </a:r>
            <a:r>
              <a:rPr lang="lt-LT" dirty="0" smtClean="0">
                <a:latin typeface="Times New Roman" pitchFamily="18" charset="0"/>
                <a:cs typeface="Times New Roman" pitchFamily="18" charset="0"/>
              </a:rPr>
              <a:t>Visi judesiai atliekami pagal krūtinės masažo kryptis</a:t>
            </a:r>
            <a:r>
              <a:rPr lang="en-GB" dirty="0" smtClean="0">
                <a:latin typeface="Times New Roman" pitchFamily="18" charset="0"/>
                <a:cs typeface="Times New Roman" pitchFamily="18" charset="0"/>
              </a:rPr>
              <a:t>.</a:t>
            </a:r>
            <a:endParaRPr lang="lt-LT" dirty="0" smtClean="0">
              <a:latin typeface="Times New Roman" pitchFamily="18" charset="0"/>
              <a:cs typeface="Times New Roman" pitchFamily="18" charset="0"/>
            </a:endParaRPr>
          </a:p>
          <a:p>
            <a:pPr marL="596646" indent="-514350">
              <a:buClr>
                <a:schemeClr val="tx1"/>
              </a:buClr>
              <a:buFont typeface="+mj-lt"/>
              <a:buAutoNum type="arabicPeriod"/>
            </a:pPr>
            <a:r>
              <a:rPr lang="lt-LT" dirty="0" smtClean="0">
                <a:latin typeface="Times New Roman" pitchFamily="18" charset="0"/>
                <a:cs typeface="Times New Roman" pitchFamily="18" charset="0"/>
              </a:rPr>
              <a:t>Plokščias paviršinis glostymas (</a:t>
            </a:r>
            <a:r>
              <a:rPr lang="en-GB" dirty="0" smtClean="0">
                <a:latin typeface="Times New Roman" pitchFamily="18" charset="0"/>
                <a:cs typeface="Times New Roman" pitchFamily="18" charset="0"/>
              </a:rPr>
              <a:t> 3 k.).</a:t>
            </a:r>
            <a:endParaRPr lang="lt-LT" dirty="0" smtClean="0">
              <a:latin typeface="Times New Roman" pitchFamily="18" charset="0"/>
              <a:cs typeface="Times New Roman" pitchFamily="18" charset="0"/>
            </a:endParaRPr>
          </a:p>
          <a:p>
            <a:pPr marL="596646" indent="-514350">
              <a:buClr>
                <a:schemeClr val="tx1"/>
              </a:buClr>
              <a:buFont typeface="+mj-lt"/>
              <a:buAutoNum type="arabicPeriod"/>
            </a:pPr>
            <a:r>
              <a:rPr lang="lt-LT" dirty="0" smtClean="0">
                <a:latin typeface="Times New Roman" pitchFamily="18" charset="0"/>
                <a:cs typeface="Times New Roman" pitchFamily="18" charset="0"/>
              </a:rPr>
              <a:t>Išilginis pakaitinis trynimas (</a:t>
            </a:r>
            <a:r>
              <a:rPr lang="en-GB" dirty="0" smtClean="0">
                <a:latin typeface="Times New Roman" pitchFamily="18" charset="0"/>
                <a:cs typeface="Times New Roman" pitchFamily="18" charset="0"/>
              </a:rPr>
              <a:t>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a:pPr>
            <a:r>
              <a:rPr lang="lt-LT" dirty="0" smtClean="0">
                <a:latin typeface="Times New Roman" pitchFamily="18" charset="0"/>
                <a:cs typeface="Times New Roman" pitchFamily="18" charset="0"/>
              </a:rPr>
              <a:t>Plokščias paviršinis glostymas (</a:t>
            </a:r>
            <a:r>
              <a:rPr lang="en-GB" dirty="0" smtClean="0">
                <a:latin typeface="Times New Roman" pitchFamily="18" charset="0"/>
                <a:cs typeface="Times New Roman" pitchFamily="18" charset="0"/>
              </a:rPr>
              <a:t>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a:pPr>
            <a:r>
              <a:rPr lang="lt-LT" dirty="0" smtClean="0">
                <a:latin typeface="Times New Roman" pitchFamily="18" charset="0"/>
                <a:cs typeface="Times New Roman" pitchFamily="18" charset="0"/>
              </a:rPr>
              <a:t>Spiralinis trynimas (</a:t>
            </a:r>
            <a:r>
              <a:rPr lang="en-GB" dirty="0" smtClean="0">
                <a:latin typeface="Times New Roman" pitchFamily="18" charset="0"/>
                <a:cs typeface="Times New Roman" pitchFamily="18" charset="0"/>
              </a:rPr>
              <a:t> 3 k.).</a:t>
            </a:r>
            <a:endParaRPr lang="lt-LT" dirty="0" smtClean="0">
              <a:latin typeface="Times New Roman" pitchFamily="18" charset="0"/>
              <a:cs typeface="Times New Roman" pitchFamily="18" charset="0"/>
            </a:endParaRPr>
          </a:p>
          <a:p>
            <a:pPr marL="596646" indent="-514350">
              <a:buClr>
                <a:schemeClr val="tx1"/>
              </a:buClr>
              <a:buFont typeface="+mj-lt"/>
              <a:buAutoNum type="arabicPeriod"/>
            </a:pPr>
            <a:r>
              <a:rPr lang="lt-LT" dirty="0" smtClean="0">
                <a:latin typeface="Times New Roman" pitchFamily="18" charset="0"/>
                <a:cs typeface="Times New Roman" pitchFamily="18" charset="0"/>
              </a:rPr>
              <a:t>Plokščias paviršinis glostymas (</a:t>
            </a:r>
            <a:r>
              <a:rPr lang="en-GB" dirty="0" smtClean="0">
                <a:latin typeface="Times New Roman" pitchFamily="18" charset="0"/>
                <a:cs typeface="Times New Roman" pitchFamily="18" charset="0"/>
              </a:rPr>
              <a:t>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a:pPr>
            <a:r>
              <a:rPr lang="lt-LT" dirty="0" smtClean="0">
                <a:latin typeface="Times New Roman" pitchFamily="18" charset="0"/>
                <a:cs typeface="Times New Roman" pitchFamily="18" charset="0"/>
              </a:rPr>
              <a:t>Trynimas štrichuojant (</a:t>
            </a:r>
            <a:r>
              <a:rPr lang="en-GB" dirty="0" smtClean="0">
                <a:latin typeface="Times New Roman" pitchFamily="18" charset="0"/>
                <a:cs typeface="Times New Roman" pitchFamily="18" charset="0"/>
              </a:rPr>
              <a:t> 3 k.).</a:t>
            </a:r>
            <a:endParaRPr lang="lt-LT" dirty="0" smtClean="0">
              <a:latin typeface="Times New Roman" pitchFamily="18" charset="0"/>
              <a:cs typeface="Times New Roman" pitchFamily="18" charset="0"/>
            </a:endParaRPr>
          </a:p>
          <a:p>
            <a:pPr marL="596646" indent="-514350">
              <a:buFont typeface="+mj-lt"/>
              <a:buAutoNum type="arabicPeriod"/>
            </a:pP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692696"/>
            <a:ext cx="8172400" cy="6165304"/>
          </a:xfrm>
        </p:spPr>
        <p:txBody>
          <a:bodyPr>
            <a:normAutofit/>
          </a:bodyPr>
          <a:lstStyle/>
          <a:p>
            <a:pPr>
              <a:buNone/>
            </a:pPr>
            <a:r>
              <a:rPr lang="lt-LT" dirty="0" smtClean="0"/>
              <a:t>     </a:t>
            </a:r>
            <a:r>
              <a:rPr lang="lt-LT" dirty="0" smtClean="0">
                <a:latin typeface="Times New Roman" pitchFamily="18" charset="0"/>
                <a:cs typeface="Times New Roman" pitchFamily="18" charset="0"/>
              </a:rPr>
              <a:t>Skiriamos dvi pagrindinės kvėpavimo sistemos dalys: </a:t>
            </a:r>
            <a:r>
              <a:rPr lang="lt-LT" u="sng" dirty="0" smtClean="0">
                <a:latin typeface="Times New Roman" pitchFamily="18" charset="0"/>
                <a:cs typeface="Times New Roman" pitchFamily="18" charset="0"/>
              </a:rPr>
              <a:t>kvėpavimo tak</a:t>
            </a:r>
            <a:r>
              <a:rPr lang="lt-LT" dirty="0" smtClean="0">
                <a:latin typeface="Times New Roman" pitchFamily="18" charset="0"/>
                <a:cs typeface="Times New Roman" pitchFamily="18" charset="0"/>
              </a:rPr>
              <a:t>ai, kuriais cirkuliuoja įkvepiamas oras, ir </a:t>
            </a:r>
            <a:r>
              <a:rPr lang="lt-LT" u="sng" dirty="0" smtClean="0">
                <a:latin typeface="Times New Roman" pitchFamily="18" charset="0"/>
                <a:cs typeface="Times New Roman" pitchFamily="18" charset="0"/>
              </a:rPr>
              <a:t>plaučiai</a:t>
            </a:r>
            <a:r>
              <a:rPr lang="lt-LT" dirty="0" smtClean="0">
                <a:latin typeface="Times New Roman" pitchFamily="18" charset="0"/>
                <a:cs typeface="Times New Roman" pitchFamily="18" charset="0"/>
              </a:rPr>
              <a:t>, per kuriuos kraujas aprūpinamas deguonimi ir iš organizmo pašalinimas </a:t>
            </a:r>
            <a:r>
              <a:rPr lang="en-GB" dirty="0" smtClean="0">
                <a:latin typeface="Times New Roman" pitchFamily="18" charset="0"/>
                <a:cs typeface="Times New Roman" pitchFamily="18" charset="0"/>
              </a:rPr>
              <a:t>CO</a:t>
            </a:r>
            <a:r>
              <a:rPr lang="en-GB" baseline="-25000" dirty="0" smtClean="0">
                <a:latin typeface="Times New Roman" pitchFamily="18" charset="0"/>
                <a:cs typeface="Times New Roman" pitchFamily="18" charset="0"/>
              </a:rPr>
              <a:t>2</a:t>
            </a:r>
            <a:r>
              <a:rPr lang="lt-LT" dirty="0" smtClean="0">
                <a:latin typeface="Times New Roman" pitchFamily="18" charset="0"/>
                <a:cs typeface="Times New Roman" pitchFamily="18" charset="0"/>
              </a:rPr>
              <a:t>.   </a:t>
            </a:r>
            <a:endParaRPr lang="en-GB" dirty="0" smtClean="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    </a:t>
            </a:r>
            <a:r>
              <a:rPr lang="lt-LT" dirty="0" smtClean="0">
                <a:latin typeface="Times New Roman" pitchFamily="18" charset="0"/>
                <a:cs typeface="Times New Roman" pitchFamily="18" charset="0"/>
              </a:rPr>
              <a:t> Kvėpavimo takai skirstomi į viršutinius ir apatinius.Viršutiniams kvėpavimo takams priklauso nosiaryklė ir burnos ertmė, apatiniams – gerklos</a:t>
            </a:r>
            <a:r>
              <a:rPr lang="en-GB" dirty="0" smtClean="0">
                <a:latin typeface="Times New Roman" pitchFamily="18" charset="0"/>
                <a:cs typeface="Times New Roman" pitchFamily="18" charset="0"/>
              </a:rPr>
              <a:t>,</a:t>
            </a:r>
            <a:r>
              <a:rPr lang="lt-LT"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gerkl</a:t>
            </a:r>
            <a:r>
              <a:rPr lang="lt-LT" dirty="0" smtClean="0">
                <a:latin typeface="Times New Roman" pitchFamily="18" charset="0"/>
                <a:cs typeface="Times New Roman" pitchFamily="18" charset="0"/>
              </a:rPr>
              <a:t>ė, bronchai</a:t>
            </a:r>
            <a:r>
              <a:rPr lang="en-GB" dirty="0" smtClean="0">
                <a:latin typeface="Times New Roman" pitchFamily="18" charset="0"/>
                <a:cs typeface="Times New Roman" pitchFamily="18" charset="0"/>
              </a:rPr>
              <a:t> ( 72 </a:t>
            </a:r>
            <a:r>
              <a:rPr lang="en-GB" dirty="0" err="1" smtClean="0">
                <a:latin typeface="Times New Roman" pitchFamily="18" charset="0"/>
                <a:cs typeface="Times New Roman" pitchFamily="18" charset="0"/>
              </a:rPr>
              <a:t>pav</a:t>
            </a:r>
            <a:r>
              <a:rPr lang="en-GB" dirty="0" smtClean="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9632" y="404664"/>
            <a:ext cx="7884368" cy="5843736"/>
          </a:xfrm>
        </p:spPr>
        <p:txBody>
          <a:bodyPr>
            <a:normAutofit/>
          </a:bodyPr>
          <a:lstStyle/>
          <a:p>
            <a:pPr marL="596646" indent="-514350">
              <a:buClr>
                <a:schemeClr val="tx1"/>
              </a:buClr>
              <a:buFont typeface="+mj-lt"/>
              <a:buAutoNum type="arabicPeriod" startAt="7"/>
            </a:pPr>
            <a:r>
              <a:rPr lang="lt-LT" dirty="0" smtClean="0">
                <a:latin typeface="Times New Roman" pitchFamily="18" charset="0"/>
                <a:cs typeface="Times New Roman" pitchFamily="18" charset="0"/>
              </a:rPr>
              <a:t>Plokščias paviršinis glostymas (</a:t>
            </a:r>
            <a:r>
              <a:rPr lang="en-GB" dirty="0" smtClean="0">
                <a:latin typeface="Times New Roman" pitchFamily="18" charset="0"/>
                <a:cs typeface="Times New Roman" pitchFamily="18" charset="0"/>
              </a:rPr>
              <a:t> 2 k.).</a:t>
            </a:r>
            <a:r>
              <a:rPr lang="lt-LT" dirty="0" smtClean="0">
                <a:latin typeface="Times New Roman" pitchFamily="18" charset="0"/>
                <a:cs typeface="Times New Roman" pitchFamily="18" charset="0"/>
              </a:rPr>
              <a:t> </a:t>
            </a:r>
          </a:p>
          <a:p>
            <a:pPr marL="596646" indent="-514350">
              <a:buClr>
                <a:schemeClr val="tx1"/>
              </a:buClr>
              <a:buFont typeface="+mj-lt"/>
              <a:buAutoNum type="arabicPeriod" startAt="7"/>
            </a:pPr>
            <a:r>
              <a:rPr lang="lt-LT" dirty="0" smtClean="0">
                <a:latin typeface="Times New Roman" pitchFamily="18" charset="0"/>
                <a:cs typeface="Times New Roman" pitchFamily="18" charset="0"/>
              </a:rPr>
              <a:t>Išilginis pjovimas</a:t>
            </a:r>
            <a:r>
              <a:rPr lang="en-GB" dirty="0" smtClean="0">
                <a:latin typeface="Times New Roman" pitchFamily="18" charset="0"/>
                <a:cs typeface="Times New Roman" pitchFamily="18" charset="0"/>
              </a:rPr>
              <a:t> ( 2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7"/>
            </a:pPr>
            <a:r>
              <a:rPr lang="lt-LT" dirty="0" smtClean="0">
                <a:latin typeface="Times New Roman" pitchFamily="18" charset="0"/>
                <a:cs typeface="Times New Roman" pitchFamily="18" charset="0"/>
              </a:rPr>
              <a:t>Grėblinis apatinės krūtinės ląstos dalies tarpšonkaulinių tarpų trynimas (</a:t>
            </a:r>
            <a:r>
              <a:rPr lang="en-GB" dirty="0" smtClean="0">
                <a:latin typeface="Times New Roman" pitchFamily="18" charset="0"/>
                <a:cs typeface="Times New Roman" pitchFamily="18" charset="0"/>
              </a:rPr>
              <a:t> 3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7"/>
            </a:pPr>
            <a:r>
              <a:rPr lang="lt-LT" dirty="0" smtClean="0">
                <a:latin typeface="Times New Roman" pitchFamily="18" charset="0"/>
                <a:cs typeface="Times New Roman" pitchFamily="18" charset="0"/>
              </a:rPr>
              <a:t>Grėblinis apatinės krūtinės ląstos dalies tarpšonkaulinių tarpų trynimas (</a:t>
            </a:r>
            <a:r>
              <a:rPr lang="en-GB" dirty="0" smtClean="0">
                <a:latin typeface="Times New Roman" pitchFamily="18" charset="0"/>
                <a:cs typeface="Times New Roman" pitchFamily="18" charset="0"/>
              </a:rPr>
              <a:t> 4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7"/>
            </a:pPr>
            <a:r>
              <a:rPr lang="lt-LT" dirty="0" smtClean="0">
                <a:latin typeface="Times New Roman" pitchFamily="18" charset="0"/>
                <a:cs typeface="Times New Roman" pitchFamily="18" charset="0"/>
              </a:rPr>
              <a:t>Plokščias paviršinis glostymas ( </a:t>
            </a:r>
            <a:r>
              <a:rPr lang="en-GB" dirty="0" smtClean="0">
                <a:latin typeface="Times New Roman" pitchFamily="18" charset="0"/>
                <a:cs typeface="Times New Roman" pitchFamily="18" charset="0"/>
              </a:rPr>
              <a:t>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7"/>
            </a:pPr>
            <a:r>
              <a:rPr lang="lt-LT" dirty="0" smtClean="0">
                <a:latin typeface="Times New Roman" pitchFamily="18" charset="0"/>
                <a:cs typeface="Times New Roman" pitchFamily="18" charset="0"/>
              </a:rPr>
              <a:t>Išilginis maigymas</a:t>
            </a:r>
            <a:r>
              <a:rPr lang="en-GB" dirty="0" smtClean="0">
                <a:latin typeface="Times New Roman" pitchFamily="18" charset="0"/>
                <a:cs typeface="Times New Roman" pitchFamily="18" charset="0"/>
              </a:rPr>
              <a:t> ( 3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7"/>
            </a:pPr>
            <a:r>
              <a:rPr lang="lt-LT" dirty="0" smtClean="0">
                <a:latin typeface="Times New Roman" pitchFamily="18" charset="0"/>
                <a:cs typeface="Times New Roman" pitchFamily="18" charset="0"/>
              </a:rPr>
              <a:t>Plokščiasis paviršinis glostymas</a:t>
            </a:r>
            <a:r>
              <a:rPr lang="en-GB" dirty="0" smtClean="0">
                <a:latin typeface="Times New Roman" pitchFamily="18" charset="0"/>
                <a:cs typeface="Times New Roman" pitchFamily="18" charset="0"/>
              </a:rPr>
              <a:t> ( 2 k.). </a:t>
            </a:r>
            <a:endParaRPr lang="en-GB"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lt-LT" b="1" dirty="0" smtClean="0">
                <a:latin typeface="Times New Roman" pitchFamily="18" charset="0"/>
                <a:cs typeface="Times New Roman" pitchFamily="18" charset="0"/>
              </a:rPr>
              <a:t>Krūtinės ląstos šoninio paviršiaus masažas</a:t>
            </a:r>
            <a:endParaRPr lang="en-GB"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596646" indent="-514350">
              <a:buNone/>
            </a:pPr>
            <a:r>
              <a:rPr lang="en-GB" dirty="0" smtClean="0"/>
              <a:t>      </a:t>
            </a:r>
            <a:r>
              <a:rPr lang="lt-LT" dirty="0" smtClean="0">
                <a:latin typeface="Times New Roman" pitchFamily="18" charset="0"/>
                <a:cs typeface="Times New Roman" pitchFamily="18" charset="0"/>
              </a:rPr>
              <a:t>Masažuojama nuo šonkaulių iki</a:t>
            </a:r>
            <a:r>
              <a:rPr lang="en-GB" dirty="0" smtClean="0">
                <a:latin typeface="Times New Roman" pitchFamily="18" charset="0"/>
                <a:cs typeface="Times New Roman" pitchFamily="18" charset="0"/>
              </a:rPr>
              <a:t> </a:t>
            </a:r>
            <a:r>
              <a:rPr lang="lt-LT" dirty="0" smtClean="0">
                <a:latin typeface="Times New Roman" pitchFamily="18" charset="0"/>
                <a:cs typeface="Times New Roman" pitchFamily="18" charset="0"/>
              </a:rPr>
              <a:t>mentės kampo.</a:t>
            </a:r>
          </a:p>
          <a:p>
            <a:pPr marL="596646" indent="-514350">
              <a:buClr>
                <a:schemeClr val="tx1"/>
              </a:buClr>
              <a:buFont typeface="+mj-lt"/>
              <a:buAutoNum type="arabicPeriod"/>
            </a:pPr>
            <a:r>
              <a:rPr lang="lt-LT" dirty="0" smtClean="0">
                <a:latin typeface="Times New Roman" pitchFamily="18" charset="0"/>
                <a:cs typeface="Times New Roman" pitchFamily="18" charset="0"/>
              </a:rPr>
              <a:t>Grėblinis glostymas (</a:t>
            </a:r>
            <a:r>
              <a:rPr lang="en-GB" dirty="0" smtClean="0">
                <a:latin typeface="Times New Roman" pitchFamily="18" charset="0"/>
                <a:cs typeface="Times New Roman" pitchFamily="18" charset="0"/>
              </a:rPr>
              <a:t> 3 k.).</a:t>
            </a:r>
            <a:endParaRPr lang="lt-LT" dirty="0" smtClean="0">
              <a:latin typeface="Times New Roman" pitchFamily="18" charset="0"/>
              <a:cs typeface="Times New Roman" pitchFamily="18" charset="0"/>
            </a:endParaRPr>
          </a:p>
          <a:p>
            <a:pPr marL="596646" indent="-514350">
              <a:buClr>
                <a:schemeClr val="tx1"/>
              </a:buClr>
              <a:buFont typeface="+mj-lt"/>
              <a:buAutoNum type="arabicPeriod"/>
            </a:pPr>
            <a:r>
              <a:rPr lang="lt-LT" dirty="0" smtClean="0">
                <a:latin typeface="Times New Roman" pitchFamily="18" charset="0"/>
                <a:cs typeface="Times New Roman" pitchFamily="18" charset="0"/>
              </a:rPr>
              <a:t>Išilginis pakaitinis trynimas (</a:t>
            </a:r>
            <a:r>
              <a:rPr lang="en-GB" dirty="0" smtClean="0">
                <a:latin typeface="Times New Roman" pitchFamily="18" charset="0"/>
                <a:cs typeface="Times New Roman" pitchFamily="18" charset="0"/>
              </a:rPr>
              <a:t> 3 k.).</a:t>
            </a:r>
            <a:endParaRPr lang="lt-LT" dirty="0" smtClean="0">
              <a:latin typeface="Times New Roman" pitchFamily="18" charset="0"/>
              <a:cs typeface="Times New Roman" pitchFamily="18" charset="0"/>
            </a:endParaRPr>
          </a:p>
          <a:p>
            <a:pPr marL="596646" indent="-514350">
              <a:buClr>
                <a:schemeClr val="tx1"/>
              </a:buClr>
              <a:buFont typeface="+mj-lt"/>
              <a:buAutoNum type="arabicPeriod"/>
            </a:pPr>
            <a:r>
              <a:rPr lang="lt-LT" dirty="0" smtClean="0">
                <a:latin typeface="Times New Roman" pitchFamily="18" charset="0"/>
                <a:cs typeface="Times New Roman" pitchFamily="18" charset="0"/>
              </a:rPr>
              <a:t>Grėblinis glostymas</a:t>
            </a:r>
            <a:r>
              <a:rPr lang="en-GB" dirty="0" smtClean="0">
                <a:latin typeface="Times New Roman" pitchFamily="18" charset="0"/>
                <a:cs typeface="Times New Roman" pitchFamily="18" charset="0"/>
              </a:rPr>
              <a:t> ( 2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a:pPr>
            <a:r>
              <a:rPr lang="lt-LT" dirty="0" smtClean="0">
                <a:latin typeface="Times New Roman" pitchFamily="18" charset="0"/>
                <a:cs typeface="Times New Roman" pitchFamily="18" charset="0"/>
              </a:rPr>
              <a:t>Spiralinis trynimas</a:t>
            </a:r>
            <a:r>
              <a:rPr lang="en-GB" dirty="0" smtClean="0">
                <a:latin typeface="Times New Roman" pitchFamily="18" charset="0"/>
                <a:cs typeface="Times New Roman" pitchFamily="18" charset="0"/>
              </a:rPr>
              <a:t> ( 2- 3 k.).</a:t>
            </a:r>
            <a:endParaRPr lang="lt-LT" dirty="0" smtClean="0">
              <a:latin typeface="Times New Roman" pitchFamily="18" charset="0"/>
              <a:cs typeface="Times New Roman" pitchFamily="18" charset="0"/>
            </a:endParaRPr>
          </a:p>
          <a:p>
            <a:pPr marL="596646" indent="-514350">
              <a:buClr>
                <a:schemeClr val="tx1"/>
              </a:buClr>
              <a:buFont typeface="+mj-lt"/>
              <a:buAutoNum type="arabicPeriod"/>
            </a:pPr>
            <a:r>
              <a:rPr lang="lt-LT" dirty="0" smtClean="0">
                <a:latin typeface="Times New Roman" pitchFamily="18" charset="0"/>
                <a:cs typeface="Times New Roman" pitchFamily="18" charset="0"/>
              </a:rPr>
              <a:t>Grėblinis glostymas</a:t>
            </a:r>
            <a:r>
              <a:rPr lang="en-GB" dirty="0" smtClean="0">
                <a:latin typeface="Times New Roman" pitchFamily="18" charset="0"/>
                <a:cs typeface="Times New Roman" pitchFamily="18" charset="0"/>
              </a:rPr>
              <a:t> ( 2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a:pPr>
            <a:r>
              <a:rPr lang="lt-LT" dirty="0" smtClean="0">
                <a:latin typeface="Times New Roman" pitchFamily="18" charset="0"/>
                <a:cs typeface="Times New Roman" pitchFamily="18" charset="0"/>
              </a:rPr>
              <a:t>Pjovimas</a:t>
            </a:r>
            <a:r>
              <a:rPr lang="en-GB" dirty="0" smtClean="0">
                <a:latin typeface="Times New Roman" pitchFamily="18" charset="0"/>
                <a:cs typeface="Times New Roman" pitchFamily="18" charset="0"/>
              </a:rPr>
              <a:t> ( 3 k.).</a:t>
            </a:r>
            <a:endParaRPr lang="lt-LT" dirty="0" smtClean="0">
              <a:latin typeface="Times New Roman" pitchFamily="18" charset="0"/>
              <a:cs typeface="Times New Roman" pitchFamily="18" charset="0"/>
            </a:endParaRPr>
          </a:p>
          <a:p>
            <a:pPr marL="596646" indent="-514350">
              <a:buNone/>
            </a:pPr>
            <a:endParaRPr lang="lt-LT" dirty="0" smtClean="0"/>
          </a:p>
          <a:p>
            <a:pPr>
              <a:buNone/>
            </a:pP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76672"/>
            <a:ext cx="7498080" cy="5771728"/>
          </a:xfrm>
        </p:spPr>
        <p:txBody>
          <a:bodyPr/>
          <a:lstStyle/>
          <a:p>
            <a:pPr marL="596646" indent="-514350">
              <a:buClr>
                <a:schemeClr val="tx1">
                  <a:lumMod val="95000"/>
                  <a:lumOff val="5000"/>
                </a:schemeClr>
              </a:buClr>
              <a:buFont typeface="+mj-lt"/>
              <a:buAutoNum type="arabicPeriod" startAt="7"/>
            </a:pPr>
            <a:r>
              <a:rPr lang="lt-LT" dirty="0" smtClean="0">
                <a:latin typeface="Times New Roman" pitchFamily="18" charset="0"/>
                <a:cs typeface="Times New Roman" pitchFamily="18" charset="0"/>
              </a:rPr>
              <a:t>Grėblinis glostymas</a:t>
            </a:r>
            <a:r>
              <a:rPr lang="en-GB" dirty="0" smtClean="0">
                <a:latin typeface="Times New Roman" pitchFamily="18" charset="0"/>
                <a:cs typeface="Times New Roman" pitchFamily="18" charset="0"/>
              </a:rPr>
              <a:t> ( 2 k.).</a:t>
            </a:r>
            <a:endParaRPr lang="lt-LT" dirty="0" smtClean="0">
              <a:latin typeface="Times New Roman" pitchFamily="18" charset="0"/>
              <a:cs typeface="Times New Roman" pitchFamily="18" charset="0"/>
            </a:endParaRPr>
          </a:p>
          <a:p>
            <a:pPr marL="596646" indent="-514350">
              <a:buClr>
                <a:schemeClr val="tx1">
                  <a:lumMod val="95000"/>
                  <a:lumOff val="5000"/>
                </a:schemeClr>
              </a:buClr>
              <a:buFont typeface="+mj-lt"/>
              <a:buAutoNum type="arabicPeriod" startAt="7"/>
            </a:pPr>
            <a:r>
              <a:rPr lang="lt-LT" dirty="0" smtClean="0">
                <a:latin typeface="Times New Roman" pitchFamily="18" charset="0"/>
                <a:cs typeface="Times New Roman" pitchFamily="18" charset="0"/>
              </a:rPr>
              <a:t>Grėblinis trynimas</a:t>
            </a:r>
            <a:r>
              <a:rPr lang="en-GB" dirty="0" smtClean="0">
                <a:latin typeface="Times New Roman" pitchFamily="18" charset="0"/>
                <a:cs typeface="Times New Roman" pitchFamily="18" charset="0"/>
              </a:rPr>
              <a:t> ( 3 k.).</a:t>
            </a:r>
            <a:endParaRPr lang="lt-LT" dirty="0" smtClean="0">
              <a:latin typeface="Times New Roman" pitchFamily="18" charset="0"/>
              <a:cs typeface="Times New Roman" pitchFamily="18" charset="0"/>
            </a:endParaRPr>
          </a:p>
          <a:p>
            <a:pPr marL="596646" indent="-514350">
              <a:buClr>
                <a:schemeClr val="tx1">
                  <a:lumMod val="95000"/>
                  <a:lumOff val="5000"/>
                </a:schemeClr>
              </a:buClr>
              <a:buFont typeface="+mj-lt"/>
              <a:buAutoNum type="arabicPeriod" startAt="7"/>
            </a:pPr>
            <a:r>
              <a:rPr lang="lt-LT" dirty="0" smtClean="0">
                <a:latin typeface="Times New Roman" pitchFamily="18" charset="0"/>
                <a:cs typeface="Times New Roman" pitchFamily="18" charset="0"/>
              </a:rPr>
              <a:t>Išilginis maigymas</a:t>
            </a:r>
            <a:r>
              <a:rPr lang="en-GB" dirty="0" smtClean="0">
                <a:latin typeface="Times New Roman" pitchFamily="18" charset="0"/>
                <a:cs typeface="Times New Roman" pitchFamily="18" charset="0"/>
              </a:rPr>
              <a:t> ( 3 k.).</a:t>
            </a:r>
            <a:endParaRPr lang="lt-LT" dirty="0" smtClean="0">
              <a:latin typeface="Times New Roman" pitchFamily="18" charset="0"/>
              <a:cs typeface="Times New Roman" pitchFamily="18" charset="0"/>
            </a:endParaRPr>
          </a:p>
          <a:p>
            <a:pPr marL="596646" indent="-514350">
              <a:buClr>
                <a:schemeClr val="tx1">
                  <a:lumMod val="95000"/>
                  <a:lumOff val="5000"/>
                </a:schemeClr>
              </a:buClr>
              <a:buFont typeface="+mj-lt"/>
              <a:buAutoNum type="arabicPeriod" startAt="7"/>
            </a:pPr>
            <a:r>
              <a:rPr lang="lt-LT" dirty="0" smtClean="0">
                <a:latin typeface="Times New Roman" pitchFamily="18" charset="0"/>
                <a:cs typeface="Times New Roman" pitchFamily="18" charset="0"/>
              </a:rPr>
              <a:t>Pažnaibymas</a:t>
            </a:r>
            <a:r>
              <a:rPr lang="en-GB" dirty="0" smtClean="0">
                <a:latin typeface="Times New Roman" pitchFamily="18" charset="0"/>
                <a:cs typeface="Times New Roman" pitchFamily="18" charset="0"/>
              </a:rPr>
              <a:t> ( 2 k.).</a:t>
            </a:r>
            <a:endParaRPr lang="lt-LT" dirty="0" smtClean="0">
              <a:latin typeface="Times New Roman" pitchFamily="18" charset="0"/>
              <a:cs typeface="Times New Roman" pitchFamily="18" charset="0"/>
            </a:endParaRPr>
          </a:p>
          <a:p>
            <a:pPr marL="596646" indent="-514350">
              <a:buClr>
                <a:schemeClr val="tx1">
                  <a:lumMod val="95000"/>
                  <a:lumOff val="5000"/>
                </a:schemeClr>
              </a:buClr>
              <a:buFont typeface="+mj-lt"/>
              <a:buAutoNum type="arabicPeriod" startAt="7"/>
            </a:pPr>
            <a:r>
              <a:rPr lang="lt-LT" dirty="0" smtClean="0">
                <a:latin typeface="Times New Roman" pitchFamily="18" charset="0"/>
                <a:cs typeface="Times New Roman" pitchFamily="18" charset="0"/>
              </a:rPr>
              <a:t>Išilginis maigymas</a:t>
            </a:r>
            <a:r>
              <a:rPr lang="en-GB" dirty="0" smtClean="0">
                <a:latin typeface="Times New Roman" pitchFamily="18" charset="0"/>
                <a:cs typeface="Times New Roman" pitchFamily="18" charset="0"/>
              </a:rPr>
              <a:t> ( 3k.).</a:t>
            </a:r>
            <a:endParaRPr lang="lt-LT" dirty="0" smtClean="0">
              <a:latin typeface="Times New Roman" pitchFamily="18" charset="0"/>
              <a:cs typeface="Times New Roman" pitchFamily="18" charset="0"/>
            </a:endParaRPr>
          </a:p>
          <a:p>
            <a:pPr marL="596646" indent="-514350">
              <a:buClr>
                <a:schemeClr val="tx1">
                  <a:lumMod val="95000"/>
                  <a:lumOff val="5000"/>
                </a:schemeClr>
              </a:buClr>
              <a:buFont typeface="+mj-lt"/>
              <a:buAutoNum type="arabicPeriod" startAt="7"/>
            </a:pPr>
            <a:r>
              <a:rPr lang="lt-LT" dirty="0" smtClean="0">
                <a:latin typeface="Times New Roman" pitchFamily="18" charset="0"/>
                <a:cs typeface="Times New Roman" pitchFamily="18" charset="0"/>
              </a:rPr>
              <a:t>Grėblinis glostymas</a:t>
            </a:r>
            <a:r>
              <a:rPr lang="en-GB" dirty="0" smtClean="0">
                <a:latin typeface="Times New Roman" pitchFamily="18" charset="0"/>
                <a:cs typeface="Times New Roman" pitchFamily="18" charset="0"/>
              </a:rPr>
              <a:t> ( 2 k.).</a:t>
            </a:r>
            <a:endParaRPr lang="lt-LT" dirty="0" smtClean="0">
              <a:latin typeface="Times New Roman" pitchFamily="18" charset="0"/>
              <a:cs typeface="Times New Roman" pitchFamily="18" charset="0"/>
            </a:endParaRPr>
          </a:p>
          <a:p>
            <a:pPr marL="596646" indent="-514350">
              <a:buClr>
                <a:schemeClr val="tx1">
                  <a:lumMod val="95000"/>
                  <a:lumOff val="5000"/>
                </a:schemeClr>
              </a:buClr>
              <a:buFont typeface="+mj-lt"/>
              <a:buAutoNum type="arabicPeriod" startAt="7"/>
            </a:pPr>
            <a:r>
              <a:rPr lang="lt-LT" dirty="0" smtClean="0">
                <a:latin typeface="Times New Roman" pitchFamily="18" charset="0"/>
                <a:cs typeface="Times New Roman" pitchFamily="18" charset="0"/>
              </a:rPr>
              <a:t>Punktavimas ( pirštų dušas ) (</a:t>
            </a:r>
            <a:r>
              <a:rPr lang="en-GB" dirty="0" smtClean="0">
                <a:latin typeface="Times New Roman" pitchFamily="18" charset="0"/>
                <a:cs typeface="Times New Roman" pitchFamily="18" charset="0"/>
              </a:rPr>
              <a:t> 4 k.).</a:t>
            </a:r>
            <a:endParaRPr lang="lt-LT" dirty="0" smtClean="0">
              <a:latin typeface="Times New Roman" pitchFamily="18" charset="0"/>
              <a:cs typeface="Times New Roman" pitchFamily="18" charset="0"/>
            </a:endParaRPr>
          </a:p>
          <a:p>
            <a:pPr marL="596646" indent="-514350">
              <a:buClr>
                <a:schemeClr val="tx1">
                  <a:lumMod val="95000"/>
                  <a:lumOff val="5000"/>
                </a:schemeClr>
              </a:buClr>
              <a:buFont typeface="+mj-lt"/>
              <a:buAutoNum type="arabicPeriod" startAt="7"/>
            </a:pPr>
            <a:r>
              <a:rPr lang="lt-LT" dirty="0" smtClean="0">
                <a:latin typeface="Times New Roman" pitchFamily="18" charset="0"/>
                <a:cs typeface="Times New Roman" pitchFamily="18" charset="0"/>
              </a:rPr>
              <a:t>Kapojimas</a:t>
            </a:r>
            <a:r>
              <a:rPr lang="en-GB" dirty="0" smtClean="0">
                <a:latin typeface="Times New Roman" pitchFamily="18" charset="0"/>
                <a:cs typeface="Times New Roman" pitchFamily="18" charset="0"/>
              </a:rPr>
              <a:t> ( 2k.).</a:t>
            </a:r>
            <a:endParaRPr lang="lt-LT" dirty="0" smtClean="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48680"/>
            <a:ext cx="7498080" cy="5699720"/>
          </a:xfrm>
        </p:spPr>
        <p:txBody>
          <a:bodyPr/>
          <a:lstStyle/>
          <a:p>
            <a:pPr marL="596646" indent="-514350">
              <a:buClr>
                <a:schemeClr val="tx1"/>
              </a:buClr>
              <a:buFont typeface="+mj-lt"/>
              <a:buAutoNum type="arabicPeriod" startAt="15"/>
            </a:pPr>
            <a:r>
              <a:rPr lang="lt-LT" dirty="0" smtClean="0">
                <a:latin typeface="Times New Roman" pitchFamily="18" charset="0"/>
                <a:cs typeface="Times New Roman" pitchFamily="18" charset="0"/>
              </a:rPr>
              <a:t>Plekšnojimas per oro pagalvėlę ir atplėšiant (</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po</a:t>
            </a:r>
            <a:r>
              <a:rPr lang="en-GB" dirty="0" smtClean="0">
                <a:latin typeface="Times New Roman" pitchFamily="18" charset="0"/>
                <a:cs typeface="Times New Roman" pitchFamily="18" charset="0"/>
              </a:rPr>
              <a:t>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15"/>
            </a:pPr>
            <a:r>
              <a:rPr lang="lt-LT" dirty="0" smtClean="0">
                <a:latin typeface="Times New Roman" pitchFamily="18" charset="0"/>
                <a:cs typeface="Times New Roman" pitchFamily="18" charset="0"/>
              </a:rPr>
              <a:t>Punktavimas ( pirštų lietus ) ( </a:t>
            </a:r>
            <a:r>
              <a:rPr lang="en-GB" dirty="0" smtClean="0">
                <a:latin typeface="Times New Roman" pitchFamily="18" charset="0"/>
                <a:cs typeface="Times New Roman" pitchFamily="18" charset="0"/>
              </a:rPr>
              <a:t>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15"/>
            </a:pPr>
            <a:r>
              <a:rPr lang="lt-LT" dirty="0" smtClean="0">
                <a:latin typeface="Times New Roman" pitchFamily="18" charset="0"/>
                <a:cs typeface="Times New Roman" pitchFamily="18" charset="0"/>
              </a:rPr>
              <a:t>Labilusis vibravimas pasunkinta ranka (</a:t>
            </a:r>
            <a:r>
              <a:rPr lang="en-GB" dirty="0" smtClean="0">
                <a:latin typeface="Times New Roman" pitchFamily="18" charset="0"/>
                <a:cs typeface="Times New Roman" pitchFamily="18" charset="0"/>
              </a:rPr>
              <a:t> 3 k.).</a:t>
            </a:r>
            <a:endParaRPr lang="en-GB"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lt-LT" b="1" dirty="0" smtClean="0">
                <a:latin typeface="Times New Roman" pitchFamily="18" charset="0"/>
                <a:cs typeface="Times New Roman" pitchFamily="18" charset="0"/>
              </a:rPr>
              <a:t>Krūtinės ląstos priekinio paviršiaus masažas ( kartotinis )</a:t>
            </a:r>
            <a:endParaRPr lang="en-GB"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916832"/>
            <a:ext cx="7498080" cy="4331568"/>
          </a:xfrm>
        </p:spPr>
        <p:txBody>
          <a:bodyPr/>
          <a:lstStyle/>
          <a:p>
            <a:pPr marL="596646" indent="-514350">
              <a:buClr>
                <a:schemeClr val="tx1"/>
              </a:buClr>
              <a:buFont typeface="+mj-lt"/>
              <a:buAutoNum type="arabicPeriod"/>
            </a:pPr>
            <a:r>
              <a:rPr lang="lt-LT" dirty="0" smtClean="0">
                <a:latin typeface="Times New Roman" pitchFamily="18" charset="0"/>
                <a:cs typeface="Times New Roman" pitchFamily="18" charset="0"/>
              </a:rPr>
              <a:t>Plokščias paviršinis glostymas ( </a:t>
            </a:r>
            <a:r>
              <a:rPr lang="en-GB" dirty="0" smtClean="0">
                <a:latin typeface="Times New Roman" pitchFamily="18" charset="0"/>
                <a:cs typeface="Times New Roman" pitchFamily="18" charset="0"/>
              </a:rPr>
              <a:t>1 k.).</a:t>
            </a:r>
            <a:endParaRPr lang="lt-LT" dirty="0" smtClean="0">
              <a:latin typeface="Times New Roman" pitchFamily="18" charset="0"/>
              <a:cs typeface="Times New Roman" pitchFamily="18" charset="0"/>
            </a:endParaRPr>
          </a:p>
          <a:p>
            <a:pPr marL="596646" indent="-514350">
              <a:buClr>
                <a:schemeClr val="tx1"/>
              </a:buClr>
              <a:buFont typeface="+mj-lt"/>
              <a:buAutoNum type="arabicPeriod"/>
            </a:pPr>
            <a:r>
              <a:rPr lang="lt-LT" dirty="0" smtClean="0">
                <a:latin typeface="Times New Roman" pitchFamily="18" charset="0"/>
                <a:cs typeface="Times New Roman" pitchFamily="18" charset="0"/>
              </a:rPr>
              <a:t>Pažnaibymas (</a:t>
            </a:r>
            <a:r>
              <a:rPr lang="en-GB" dirty="0" smtClean="0">
                <a:latin typeface="Times New Roman" pitchFamily="18" charset="0"/>
                <a:cs typeface="Times New Roman" pitchFamily="18" charset="0"/>
              </a:rPr>
              <a:t> 3 k.).</a:t>
            </a:r>
            <a:endParaRPr lang="lt-LT" dirty="0" smtClean="0">
              <a:latin typeface="Times New Roman" pitchFamily="18" charset="0"/>
              <a:cs typeface="Times New Roman" pitchFamily="18" charset="0"/>
            </a:endParaRPr>
          </a:p>
          <a:p>
            <a:pPr marL="596646" indent="-514350">
              <a:buClr>
                <a:schemeClr val="tx1"/>
              </a:buClr>
              <a:buFont typeface="+mj-lt"/>
              <a:buAutoNum type="arabicPeriod"/>
            </a:pPr>
            <a:r>
              <a:rPr lang="lt-LT" dirty="0" smtClean="0">
                <a:latin typeface="Times New Roman" pitchFamily="18" charset="0"/>
                <a:cs typeface="Times New Roman" pitchFamily="18" charset="0"/>
              </a:rPr>
              <a:t>Skersinis didžiųjų krūtinės raumenų maigymas viena ranka ir abiem rankomis ( vyrams ) ( </a:t>
            </a:r>
            <a:r>
              <a:rPr lang="en-GB" dirty="0" smtClean="0">
                <a:latin typeface="Times New Roman" pitchFamily="18" charset="0"/>
                <a:cs typeface="Times New Roman" pitchFamily="18" charset="0"/>
              </a:rPr>
              <a:t>3 k.).</a:t>
            </a:r>
            <a:endParaRPr lang="lt-LT" dirty="0" smtClean="0">
              <a:latin typeface="Times New Roman" pitchFamily="18" charset="0"/>
              <a:cs typeface="Times New Roman" pitchFamily="18" charset="0"/>
            </a:endParaRPr>
          </a:p>
          <a:p>
            <a:pPr marL="596646" indent="-514350">
              <a:buClr>
                <a:schemeClr val="tx1"/>
              </a:buClr>
              <a:buFont typeface="+mj-lt"/>
              <a:buAutoNum type="arabicPeriod"/>
            </a:pPr>
            <a:r>
              <a:rPr lang="lt-LT" dirty="0" smtClean="0">
                <a:latin typeface="Times New Roman" pitchFamily="18" charset="0"/>
                <a:cs typeface="Times New Roman" pitchFamily="18" charset="0"/>
              </a:rPr>
              <a:t>Lengvas kapojimas pagal krūtinės masažo kryptis</a:t>
            </a:r>
            <a:r>
              <a:rPr lang="en-GB" dirty="0" smtClean="0">
                <a:latin typeface="Times New Roman" pitchFamily="18" charset="0"/>
                <a:cs typeface="Times New Roman" pitchFamily="18" charset="0"/>
              </a:rPr>
              <a:t> ( 2 k.).</a:t>
            </a:r>
            <a:endParaRPr lang="en-GB"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332656"/>
            <a:ext cx="7498080" cy="4800600"/>
          </a:xfrm>
        </p:spPr>
        <p:txBody>
          <a:bodyPr/>
          <a:lstStyle/>
          <a:p>
            <a:pPr marL="596646" indent="-514350">
              <a:buClr>
                <a:schemeClr val="tx1"/>
              </a:buClr>
              <a:buFont typeface="+mj-lt"/>
              <a:buAutoNum type="arabicPeriod" startAt="5"/>
            </a:pPr>
            <a:r>
              <a:rPr lang="lt-LT" dirty="0" smtClean="0">
                <a:latin typeface="Times New Roman" pitchFamily="18" charset="0"/>
                <a:cs typeface="Times New Roman" pitchFamily="18" charset="0"/>
              </a:rPr>
              <a:t>Punktavimas (  pirštų </a:t>
            </a:r>
            <a:r>
              <a:rPr lang="en-GB" dirty="0" smtClean="0">
                <a:latin typeface="Times New Roman" pitchFamily="18" charset="0"/>
                <a:cs typeface="Times New Roman" pitchFamily="18" charset="0"/>
              </a:rPr>
              <a:t>du</a:t>
            </a:r>
            <a:r>
              <a:rPr lang="lt-LT" dirty="0" smtClean="0">
                <a:latin typeface="Times New Roman" pitchFamily="18" charset="0"/>
                <a:cs typeface="Times New Roman" pitchFamily="18" charset="0"/>
              </a:rPr>
              <a:t>šas ) (</a:t>
            </a:r>
            <a:r>
              <a:rPr lang="en-GB" dirty="0" smtClean="0">
                <a:latin typeface="Times New Roman" pitchFamily="18" charset="0"/>
                <a:cs typeface="Times New Roman" pitchFamily="18" charset="0"/>
              </a:rPr>
              <a:t>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5"/>
            </a:pPr>
            <a:r>
              <a:rPr lang="lt-LT" dirty="0" smtClean="0">
                <a:latin typeface="Times New Roman" pitchFamily="18" charset="0"/>
                <a:cs typeface="Times New Roman" pitchFamily="18" charset="0"/>
              </a:rPr>
              <a:t>Labilusis vibravimas</a:t>
            </a:r>
            <a:r>
              <a:rPr lang="en-GB" dirty="0" smtClean="0">
                <a:latin typeface="Times New Roman" pitchFamily="18" charset="0"/>
                <a:cs typeface="Times New Roman" pitchFamily="18" charset="0"/>
              </a:rPr>
              <a:t> ( 2 k.).</a:t>
            </a:r>
            <a:endParaRPr lang="lt-LT" dirty="0" smtClean="0">
              <a:latin typeface="Times New Roman" pitchFamily="18" charset="0"/>
              <a:cs typeface="Times New Roman" pitchFamily="18" charset="0"/>
            </a:endParaRPr>
          </a:p>
          <a:p>
            <a:pPr marL="596646" indent="-514350">
              <a:buClr>
                <a:schemeClr val="tx1"/>
              </a:buClr>
              <a:buFont typeface="+mj-lt"/>
              <a:buAutoNum type="arabicPeriod" startAt="5"/>
            </a:pPr>
            <a:r>
              <a:rPr lang="lt-LT" dirty="0" smtClean="0">
                <a:latin typeface="Times New Roman" pitchFamily="18" charset="0"/>
                <a:cs typeface="Times New Roman" pitchFamily="18" charset="0"/>
              </a:rPr>
              <a:t>Krūtinės ląstos sukratymas</a:t>
            </a:r>
            <a:r>
              <a:rPr lang="en-GB" dirty="0" smtClean="0">
                <a:latin typeface="Times New Roman" pitchFamily="18" charset="0"/>
                <a:cs typeface="Times New Roman" pitchFamily="18" charset="0"/>
              </a:rPr>
              <a:t> ( 2 k.).</a:t>
            </a:r>
            <a:endParaRPr lang="en-GB"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354162"/>
          </a:xfrm>
        </p:spPr>
        <p:txBody>
          <a:bodyPr>
            <a:normAutofit fontScale="90000"/>
          </a:bodyPr>
          <a:lstStyle/>
          <a:p>
            <a:pPr algn="ctr"/>
            <a:r>
              <a:rPr lang="lt-LT" b="1" dirty="0" smtClean="0">
                <a:latin typeface="Times New Roman" pitchFamily="18" charset="0"/>
                <a:cs typeface="Times New Roman" pitchFamily="18" charset="0"/>
              </a:rPr>
              <a:t>Kvėpavimo pratimai suspaudžiant krūtinės ląstą</a:t>
            </a:r>
            <a:endParaRPr lang="en-GB" b="1" dirty="0">
              <a:latin typeface="Times New Roman" pitchFamily="18" charset="0"/>
              <a:cs typeface="Times New Roman" pitchFamily="18" charset="0"/>
            </a:endParaRPr>
          </a:p>
        </p:txBody>
      </p:sp>
      <p:sp>
        <p:nvSpPr>
          <p:cNvPr id="3" name="Content Placeholder 2"/>
          <p:cNvSpPr>
            <a:spLocks noGrp="1"/>
          </p:cNvSpPr>
          <p:nvPr>
            <p:ph idx="1"/>
          </p:nvPr>
        </p:nvSpPr>
        <p:spPr>
          <a:xfrm>
            <a:off x="899592" y="2057400"/>
            <a:ext cx="8244408" cy="4800600"/>
          </a:xfrm>
        </p:spPr>
        <p:txBody>
          <a:bodyPr/>
          <a:lstStyle/>
          <a:p>
            <a:pPr marL="596646" indent="-514350">
              <a:buClr>
                <a:schemeClr val="tx1"/>
              </a:buClr>
              <a:buFont typeface="+mj-lt"/>
              <a:buAutoNum type="arabicPeriod"/>
            </a:pPr>
            <a:r>
              <a:rPr lang="lt-LT" dirty="0" smtClean="0">
                <a:latin typeface="Times New Roman" pitchFamily="18" charset="0"/>
                <a:cs typeface="Times New Roman" pitchFamily="18" charset="0"/>
              </a:rPr>
              <a:t>Krūtinės ląstos suspaudimas : apatinės dalies,vidurinės dalies ir ties pažastų duobėmis (</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po</a:t>
            </a:r>
            <a:r>
              <a:rPr lang="en-GB" dirty="0" smtClean="0">
                <a:latin typeface="Times New Roman" pitchFamily="18" charset="0"/>
                <a:cs typeface="Times New Roman" pitchFamily="18" charset="0"/>
              </a:rPr>
              <a:t> 4 k.).</a:t>
            </a:r>
            <a:endParaRPr lang="lt-LT" dirty="0" smtClean="0">
              <a:latin typeface="Times New Roman" pitchFamily="18" charset="0"/>
              <a:cs typeface="Times New Roman" pitchFamily="18" charset="0"/>
            </a:endParaRPr>
          </a:p>
          <a:p>
            <a:pPr marL="596646" indent="-514350">
              <a:buClr>
                <a:schemeClr val="tx1"/>
              </a:buClr>
              <a:buFont typeface="+mj-lt"/>
              <a:buAutoNum type="arabicPeriod"/>
            </a:pPr>
            <a:r>
              <a:rPr lang="lt-LT" dirty="0" smtClean="0">
                <a:latin typeface="Times New Roman" pitchFamily="18" charset="0"/>
                <a:cs typeface="Times New Roman" pitchFamily="18" charset="0"/>
              </a:rPr>
              <a:t>Krūtinės ląstos sukratymas (</a:t>
            </a:r>
            <a:r>
              <a:rPr lang="en-GB" dirty="0" smtClean="0">
                <a:latin typeface="Times New Roman" pitchFamily="18" charset="0"/>
                <a:cs typeface="Times New Roman" pitchFamily="18" charset="0"/>
              </a:rPr>
              <a:t> 3 k.).</a:t>
            </a:r>
            <a:endParaRPr lang="en-GB"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b="1" dirty="0">
                <a:effectLst>
                  <a:outerShdw blurRad="38100" dist="38100" dir="2700000" algn="tl">
                    <a:srgbClr val="000000">
                      <a:alpha val="43137"/>
                    </a:srgbClr>
                  </a:outerShdw>
                </a:effectLst>
                <a:latin typeface="Times New Roman" pitchFamily="18" charset="0"/>
                <a:cs typeface="Times New Roman" pitchFamily="18" charset="0"/>
              </a:rPr>
              <a:t> </a:t>
            </a:r>
            <a:r>
              <a:rPr lang="lt-LT" b="1" dirty="0">
                <a:effectLst>
                  <a:outerShdw blurRad="38100" dist="38100" dir="2700000" algn="tl">
                    <a:srgbClr val="000000">
                      <a:alpha val="43137"/>
                    </a:srgbClr>
                  </a:outerShdw>
                </a:effectLst>
                <a:latin typeface="Times New Roman" pitchFamily="18" charset="0"/>
                <a:cs typeface="Times New Roman" pitchFamily="18" charset="0"/>
              </a:rPr>
              <a:t>LĖTINIS BRONCHITAS</a:t>
            </a:r>
            <a:r>
              <a:rPr lang="en-GB" b="1" dirty="0" smtClean="0">
                <a:latin typeface="Times New Roman" pitchFamily="18" charset="0"/>
                <a:cs typeface="Times New Roman" pitchFamily="18" charset="0"/>
              </a:rPr>
              <a:t>        </a:t>
            </a:r>
            <a:r>
              <a:rPr lang="lt-LT" b="1" dirty="0" smtClean="0">
                <a:latin typeface="Times New Roman" pitchFamily="18" charset="0"/>
                <a:cs typeface="Times New Roman" pitchFamily="18" charset="0"/>
              </a:rPr>
              <a:t/>
            </a:r>
            <a:br>
              <a:rPr lang="lt-LT" b="1" dirty="0" smtClean="0">
                <a:latin typeface="Times New Roman" pitchFamily="18" charset="0"/>
                <a:cs typeface="Times New Roman" pitchFamily="18" charset="0"/>
              </a:rPr>
            </a:br>
            <a:r>
              <a:rPr lang="lt-LT" b="1" dirty="0" smtClean="0">
                <a:latin typeface="Times New Roman" pitchFamily="18" charset="0"/>
                <a:cs typeface="Times New Roman" pitchFamily="18" charset="0"/>
              </a:rPr>
              <a:t>Masažo </a:t>
            </a:r>
            <a:r>
              <a:rPr lang="lt-LT" b="1" dirty="0" smtClean="0">
                <a:latin typeface="Times New Roman" pitchFamily="18" charset="0"/>
                <a:cs typeface="Times New Roman" pitchFamily="18" charset="0"/>
              </a:rPr>
              <a:t>uždaviniai</a:t>
            </a:r>
            <a:r>
              <a:rPr lang="en-GB" b="1" dirty="0" smtClean="0">
                <a:latin typeface="Times New Roman" pitchFamily="18" charset="0"/>
                <a:cs typeface="Times New Roman" pitchFamily="18" charset="0"/>
              </a:rPr>
              <a:t> :</a:t>
            </a:r>
            <a:endParaRPr lang="en-GB"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916832"/>
            <a:ext cx="7498080" cy="2664296"/>
          </a:xfrm>
        </p:spPr>
        <p:txBody>
          <a:bodyPr/>
          <a:lstStyle/>
          <a:p>
            <a:pPr marL="596646" indent="-514350">
              <a:buClr>
                <a:schemeClr val="tx1"/>
              </a:buClr>
              <a:buFont typeface="+mj-lt"/>
              <a:buAutoNum type="arabicParenR"/>
            </a:pPr>
            <a:r>
              <a:rPr lang="en-GB" dirty="0" smtClean="0">
                <a:latin typeface="Times New Roman" pitchFamily="18" charset="0"/>
                <a:cs typeface="Times New Roman" pitchFamily="18" charset="0"/>
              </a:rPr>
              <a:t>n</a:t>
            </a:r>
            <a:r>
              <a:rPr lang="lt-LT" dirty="0" smtClean="0">
                <a:latin typeface="Times New Roman" pitchFamily="18" charset="0"/>
                <a:cs typeface="Times New Roman" pitchFamily="18" charset="0"/>
              </a:rPr>
              <a:t>oramalizuoti kraujo ir limfos apytaką;</a:t>
            </a:r>
          </a:p>
          <a:p>
            <a:pPr marL="596646" indent="-514350">
              <a:buClr>
                <a:schemeClr val="tx1"/>
              </a:buClr>
              <a:buFont typeface="+mj-lt"/>
              <a:buAutoNum type="arabicParenR"/>
            </a:pPr>
            <a:r>
              <a:rPr lang="en-GB" dirty="0" smtClean="0">
                <a:latin typeface="Times New Roman" pitchFamily="18" charset="0"/>
                <a:cs typeface="Times New Roman" pitchFamily="18" charset="0"/>
              </a:rPr>
              <a:t>p</a:t>
            </a:r>
            <a:r>
              <a:rPr lang="lt-LT" dirty="0" smtClean="0">
                <a:latin typeface="Times New Roman" pitchFamily="18" charset="0"/>
                <a:cs typeface="Times New Roman" pitchFamily="18" charset="0"/>
              </a:rPr>
              <a:t>agreitinti inflitratų ir eksudatų rezorbciją</a:t>
            </a:r>
            <a:r>
              <a:rPr lang="en-GB" dirty="0" smtClean="0">
                <a:latin typeface="Times New Roman" pitchFamily="18" charset="0"/>
                <a:cs typeface="Times New Roman" pitchFamily="18" charset="0"/>
              </a:rPr>
              <a:t>;</a:t>
            </a:r>
            <a:endParaRPr lang="lt-LT" dirty="0" smtClean="0">
              <a:latin typeface="Times New Roman" pitchFamily="18" charset="0"/>
              <a:cs typeface="Times New Roman" pitchFamily="18" charset="0"/>
            </a:endParaRPr>
          </a:p>
          <a:p>
            <a:pPr marL="596646" indent="-514350">
              <a:buClr>
                <a:schemeClr val="tx1"/>
              </a:buClr>
              <a:buFont typeface="+mj-lt"/>
              <a:buAutoNum type="arabicParenR"/>
            </a:pPr>
            <a:r>
              <a:rPr lang="en-GB" dirty="0" smtClean="0">
                <a:latin typeface="Times New Roman" pitchFamily="18" charset="0"/>
                <a:cs typeface="Times New Roman" pitchFamily="18" charset="0"/>
              </a:rPr>
              <a:t>p</a:t>
            </a:r>
            <a:r>
              <a:rPr lang="lt-LT" dirty="0" smtClean="0">
                <a:latin typeface="Times New Roman" pitchFamily="18" charset="0"/>
                <a:cs typeface="Times New Roman" pitchFamily="18" charset="0"/>
              </a:rPr>
              <a:t>agerinti bendrą organizmo būklę.</a:t>
            </a:r>
            <a:endParaRPr lang="en-GB"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lt-LT" sz="4400" b="1" dirty="0">
                <a:effectLst>
                  <a:outerShdw blurRad="38100" dist="38100" dir="2700000" algn="tl">
                    <a:srgbClr val="000000">
                      <a:alpha val="43137"/>
                    </a:srgbClr>
                  </a:outerShdw>
                </a:effectLst>
                <a:latin typeface="Times New Roman" pitchFamily="18" charset="0"/>
                <a:cs typeface="Times New Roman" pitchFamily="18" charset="0"/>
              </a:rPr>
              <a:t>BRONCHINĖ</a:t>
            </a:r>
            <a:r>
              <a:rPr lang="en-GB" sz="4400" b="1" dirty="0">
                <a:effectLst>
                  <a:outerShdw blurRad="38100" dist="38100" dir="2700000" algn="tl">
                    <a:srgbClr val="000000">
                      <a:alpha val="43137"/>
                    </a:srgbClr>
                  </a:outerShdw>
                </a:effectLst>
                <a:latin typeface="Times New Roman" pitchFamily="18" charset="0"/>
                <a:cs typeface="Times New Roman" pitchFamily="18" charset="0"/>
              </a:rPr>
              <a:t> </a:t>
            </a:r>
            <a:r>
              <a:rPr lang="lt-LT" sz="4400" b="1" dirty="0">
                <a:effectLst>
                  <a:outerShdw blurRad="38100" dist="38100" dir="2700000" algn="tl">
                    <a:srgbClr val="000000">
                      <a:alpha val="43137"/>
                    </a:srgbClr>
                  </a:outerShdw>
                </a:effectLst>
                <a:latin typeface="Times New Roman" pitchFamily="18" charset="0"/>
                <a:cs typeface="Times New Roman" pitchFamily="18" charset="0"/>
              </a:rPr>
              <a:t> ASTMA</a:t>
            </a:r>
            <a:r>
              <a:rPr lang="lt-LT" dirty="0" smtClean="0"/>
              <a:t>       </a:t>
            </a:r>
            <a:br>
              <a:rPr lang="lt-LT" dirty="0" smtClean="0"/>
            </a:br>
            <a:r>
              <a:rPr lang="lt-LT" b="1" dirty="0" smtClean="0">
                <a:effectLst>
                  <a:outerShdw blurRad="38100" dist="38100" dir="2700000" algn="tl">
                    <a:srgbClr val="000000">
                      <a:alpha val="43137"/>
                    </a:srgbClr>
                  </a:outerShdw>
                </a:effectLst>
                <a:latin typeface="Times New Roman" pitchFamily="18" charset="0"/>
                <a:cs typeface="Times New Roman" pitchFamily="18" charset="0"/>
              </a:rPr>
              <a:t>Masažo </a:t>
            </a:r>
            <a:r>
              <a:rPr lang="lt-LT" b="1" dirty="0" smtClean="0">
                <a:effectLst>
                  <a:outerShdw blurRad="38100" dist="38100" dir="2700000" algn="tl">
                    <a:srgbClr val="000000">
                      <a:alpha val="43137"/>
                    </a:srgbClr>
                  </a:outerShdw>
                </a:effectLst>
                <a:latin typeface="Times New Roman" pitchFamily="18" charset="0"/>
                <a:cs typeface="Times New Roman" pitchFamily="18" charset="0"/>
              </a:rPr>
              <a:t>uždaviniai :</a:t>
            </a:r>
            <a:endParaRPr lang="en-GB"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1115616" y="1447800"/>
            <a:ext cx="7818072" cy="4800600"/>
          </a:xfrm>
        </p:spPr>
        <p:txBody>
          <a:bodyPr>
            <a:normAutofit/>
          </a:bodyPr>
          <a:lstStyle/>
          <a:p>
            <a:pPr marL="596646" indent="-514350">
              <a:buClr>
                <a:schemeClr val="tx1"/>
              </a:buClr>
              <a:buFont typeface="+mj-lt"/>
              <a:buAutoNum type="arabicParenR"/>
            </a:pPr>
            <a:r>
              <a:rPr lang="lt-LT" dirty="0" smtClean="0">
                <a:latin typeface="Times New Roman" pitchFamily="18" charset="0"/>
                <a:cs typeface="Times New Roman" pitchFamily="18" charset="0"/>
              </a:rPr>
              <a:t>pašalinti  bronchų spazmus;</a:t>
            </a:r>
          </a:p>
          <a:p>
            <a:pPr marL="596646" indent="-514350">
              <a:buClr>
                <a:schemeClr val="tx1"/>
              </a:buClr>
              <a:buFont typeface="+mj-lt"/>
              <a:buAutoNum type="arabicParenR"/>
            </a:pPr>
            <a:r>
              <a:rPr lang="lt-LT" dirty="0" smtClean="0">
                <a:latin typeface="Times New Roman" pitchFamily="18" charset="0"/>
                <a:cs typeface="Times New Roman" pitchFamily="18" charset="0"/>
              </a:rPr>
              <a:t>normalizuoti kraujo ir limfos apytaką;</a:t>
            </a:r>
          </a:p>
          <a:p>
            <a:pPr marL="596646" indent="-514350">
              <a:buClr>
                <a:schemeClr val="tx1"/>
              </a:buClr>
              <a:buFont typeface="+mj-lt"/>
              <a:buAutoNum type="arabicParenR"/>
            </a:pPr>
            <a:r>
              <a:rPr lang="lt-LT" dirty="0" smtClean="0">
                <a:latin typeface="Times New Roman" pitchFamily="18" charset="0"/>
                <a:cs typeface="Times New Roman" pitchFamily="18" charset="0"/>
              </a:rPr>
              <a:t>pagreitinti inflitratų ir eksudatų rezorbciją;</a:t>
            </a:r>
          </a:p>
          <a:p>
            <a:pPr marL="596646" indent="-514350">
              <a:buClr>
                <a:schemeClr val="tx1"/>
              </a:buClr>
              <a:buFont typeface="+mj-lt"/>
              <a:buAutoNum type="arabicParenR"/>
            </a:pPr>
            <a:r>
              <a:rPr lang="lt-LT" dirty="0" smtClean="0">
                <a:latin typeface="Times New Roman" pitchFamily="18" charset="0"/>
                <a:cs typeface="Times New Roman" pitchFamily="18" charset="0"/>
              </a:rPr>
              <a:t>atkurti krūtinės ląstos ir diafragmos paslankumą;</a:t>
            </a:r>
          </a:p>
          <a:p>
            <a:pPr marL="596646" indent="-514350">
              <a:buClr>
                <a:schemeClr val="tx1"/>
              </a:buClr>
              <a:buFont typeface="+mj-lt"/>
              <a:buAutoNum type="arabicParenR"/>
            </a:pPr>
            <a:r>
              <a:rPr lang="lt-LT" dirty="0" smtClean="0">
                <a:latin typeface="Times New Roman" pitchFamily="18" charset="0"/>
                <a:cs typeface="Times New Roman" pitchFamily="18" charset="0"/>
              </a:rPr>
              <a:t>pagerinti plaučių audinių elastingumą ir paskatinti atsikosėjimą;</a:t>
            </a:r>
          </a:p>
          <a:p>
            <a:pPr marL="596646" indent="-514350">
              <a:buClr>
                <a:schemeClr val="tx1"/>
              </a:buClr>
              <a:buFont typeface="+mj-lt"/>
              <a:buAutoNum type="arabicParenR"/>
            </a:pPr>
            <a:r>
              <a:rPr lang="lt-LT" dirty="0" smtClean="0">
                <a:latin typeface="Times New Roman" pitchFamily="18" charset="0"/>
                <a:cs typeface="Times New Roman" pitchFamily="18" charset="0"/>
              </a:rPr>
              <a:t>pagerinti bendrą organizmo būklę.</a:t>
            </a:r>
            <a:endParaRPr lang="en-GB"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58218"/>
          </a:xfrm>
        </p:spPr>
        <p:txBody>
          <a:bodyPr>
            <a:noAutofit/>
          </a:bodyPr>
          <a:lstStyle/>
          <a:p>
            <a:pPr algn="ctr"/>
            <a:r>
              <a:rPr lang="lt-LT" sz="3200" b="1" dirty="0">
                <a:effectLst>
                  <a:outerShdw blurRad="38100" dist="38100" dir="2700000" algn="tl">
                    <a:srgbClr val="000000">
                      <a:alpha val="43137"/>
                    </a:srgbClr>
                  </a:outerShdw>
                </a:effectLst>
                <a:latin typeface="Times New Roman" pitchFamily="18" charset="0"/>
                <a:cs typeface="Times New Roman" pitchFamily="18" charset="0"/>
              </a:rPr>
              <a:t>PNEUMONIJA ( plaučių uždegimas)</a:t>
            </a:r>
            <a:br>
              <a:rPr lang="lt-LT" sz="3200" b="1" dirty="0">
                <a:effectLst>
                  <a:outerShdw blurRad="38100" dist="38100" dir="2700000" algn="tl">
                    <a:srgbClr val="000000">
                      <a:alpha val="43137"/>
                    </a:srgbClr>
                  </a:outerShdw>
                </a:effectLst>
                <a:latin typeface="Times New Roman" pitchFamily="18" charset="0"/>
                <a:cs typeface="Times New Roman" pitchFamily="18" charset="0"/>
              </a:rPr>
            </a:br>
            <a:r>
              <a:rPr lang="en-GB" sz="3200" dirty="0" smtClean="0"/>
              <a:t>     </a:t>
            </a:r>
            <a:r>
              <a:rPr lang="lt-LT" sz="3200" dirty="0" smtClean="0"/>
              <a:t/>
            </a:r>
            <a:br>
              <a:rPr lang="lt-LT" sz="3200" dirty="0" smtClean="0"/>
            </a:br>
            <a:r>
              <a:rPr lang="lt-LT" sz="3200" b="1" dirty="0" smtClean="0">
                <a:latin typeface="Times New Roman" pitchFamily="18" charset="0"/>
                <a:cs typeface="Times New Roman" pitchFamily="18" charset="0"/>
              </a:rPr>
              <a:t>Masažo </a:t>
            </a:r>
            <a:r>
              <a:rPr lang="lt-LT" sz="3200" b="1" dirty="0" smtClean="0">
                <a:latin typeface="Times New Roman" pitchFamily="18" charset="0"/>
                <a:cs typeface="Times New Roman" pitchFamily="18" charset="0"/>
              </a:rPr>
              <a:t>uždaviniai :</a:t>
            </a:r>
            <a:endParaRPr lang="en-GB"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1645920" y="2996952"/>
            <a:ext cx="7498080" cy="3576464"/>
          </a:xfrm>
        </p:spPr>
        <p:txBody>
          <a:bodyPr/>
          <a:lstStyle/>
          <a:p>
            <a:pPr marL="596646" indent="-514350">
              <a:buClr>
                <a:schemeClr val="tx1"/>
              </a:buClr>
              <a:buFont typeface="+mj-lt"/>
              <a:buAutoNum type="arabicParenR"/>
            </a:pPr>
            <a:r>
              <a:rPr lang="lt-LT" dirty="0" smtClean="0">
                <a:latin typeface="Times New Roman" pitchFamily="18" charset="0"/>
                <a:cs typeface="Times New Roman" pitchFamily="18" charset="0"/>
              </a:rPr>
              <a:t>normalizuoti kraujo ir limfos apytaką;</a:t>
            </a:r>
          </a:p>
          <a:p>
            <a:pPr marL="596646" indent="-514350">
              <a:buClr>
                <a:schemeClr val="tx1"/>
              </a:buClr>
              <a:buFont typeface="+mj-lt"/>
              <a:buAutoNum type="arabicParenR"/>
            </a:pPr>
            <a:r>
              <a:rPr lang="lt-LT" dirty="0" smtClean="0">
                <a:latin typeface="Times New Roman" pitchFamily="18" charset="0"/>
                <a:cs typeface="Times New Roman" pitchFamily="18" charset="0"/>
              </a:rPr>
              <a:t>pagreitinti infiltratų ir eksudatų rezorbciją;</a:t>
            </a:r>
          </a:p>
          <a:p>
            <a:pPr marL="596646" indent="-514350">
              <a:buClr>
                <a:schemeClr val="tx1"/>
              </a:buClr>
              <a:buFont typeface="+mj-lt"/>
              <a:buAutoNum type="arabicParenR"/>
            </a:pPr>
            <a:r>
              <a:rPr lang="lt-LT" dirty="0" smtClean="0">
                <a:latin typeface="Times New Roman" pitchFamily="18" charset="0"/>
                <a:cs typeface="Times New Roman" pitchFamily="18" charset="0"/>
              </a:rPr>
              <a:t>pagerinti bendrą organizmo būklę.</a:t>
            </a:r>
            <a:endParaRPr lang="en-GB"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msung\Desktop\IMG_20200107_163541.jpg"/>
          <p:cNvPicPr>
            <a:picLocks noGrp="1" noChangeAspect="1" noChangeArrowheads="1"/>
          </p:cNvPicPr>
          <p:nvPr>
            <p:ph idx="1"/>
          </p:nvPr>
        </p:nvPicPr>
        <p:blipFill>
          <a:blip r:embed="rId2" cstate="print"/>
          <a:srcRect/>
          <a:stretch>
            <a:fillRect/>
          </a:stretch>
        </p:blipFill>
        <p:spPr bwMode="auto">
          <a:xfrm>
            <a:off x="971600" y="0"/>
            <a:ext cx="8172400" cy="6858000"/>
          </a:xfrm>
          <a:prstGeom prst="rect">
            <a:avLst/>
          </a:prstGeom>
          <a:noFill/>
          <a:effectLst>
            <a:softEdge rad="63500"/>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smtClean="0"/>
              <a:t>Klausimai: </a:t>
            </a:r>
            <a:endParaRPr lang="lt-LT" dirty="0"/>
          </a:p>
        </p:txBody>
      </p:sp>
      <p:sp>
        <p:nvSpPr>
          <p:cNvPr id="3" name="Turinio vietos rezervavimo ženklas 2"/>
          <p:cNvSpPr>
            <a:spLocks noGrp="1"/>
          </p:cNvSpPr>
          <p:nvPr>
            <p:ph idx="1"/>
          </p:nvPr>
        </p:nvSpPr>
        <p:spPr/>
        <p:txBody>
          <a:bodyPr/>
          <a:lstStyle/>
          <a:p>
            <a:pPr marL="596646" indent="-514350">
              <a:buFont typeface="+mj-lt"/>
              <a:buAutoNum type="arabicPeriod"/>
            </a:pPr>
            <a:r>
              <a:rPr lang="lt-LT" dirty="0" smtClean="0"/>
              <a:t>Kokios yra pagrindinės kvėpavimo sistemos dalys?</a:t>
            </a:r>
          </a:p>
          <a:p>
            <a:pPr marL="596646" indent="-514350">
              <a:buFont typeface="+mj-lt"/>
              <a:buAutoNum type="arabicPeriod"/>
            </a:pPr>
            <a:r>
              <a:rPr lang="lt-LT" dirty="0" smtClean="0"/>
              <a:t>Kokie lėtinio bronchito masažo uždaviniai?</a:t>
            </a:r>
          </a:p>
          <a:p>
            <a:pPr marL="596646" indent="-514350">
              <a:buFont typeface="+mj-lt"/>
              <a:buAutoNum type="arabicPeriod"/>
            </a:pPr>
            <a:r>
              <a:rPr lang="lt-LT" dirty="0" smtClean="0"/>
              <a:t>Kokiose padėtyse galima masažuoti sergantį kvėpavimo sistemos liga?</a:t>
            </a:r>
          </a:p>
          <a:p>
            <a:pPr marL="596646" indent="-514350">
              <a:buFont typeface="+mj-lt"/>
              <a:buAutoNum type="arabicPeriod"/>
            </a:pPr>
            <a:r>
              <a:rPr lang="lt-LT" dirty="0" smtClean="0"/>
              <a:t>Kokia masažo nauda sergant kvėpavimo </a:t>
            </a:r>
            <a:r>
              <a:rPr lang="lt-LT" smtClean="0"/>
              <a:t>sistemos ligomis?</a:t>
            </a:r>
            <a:endParaRPr lang="lt-LT" dirty="0" smtClean="0"/>
          </a:p>
          <a:p>
            <a:pPr marL="596646" indent="-514350">
              <a:buFont typeface="+mj-lt"/>
              <a:buAutoNum type="arabicPeriod"/>
            </a:pPr>
            <a:endParaRPr lang="lt-LT" dirty="0" smtClean="0"/>
          </a:p>
          <a:p>
            <a:pPr marL="596646" indent="-514350">
              <a:buFont typeface="+mj-lt"/>
              <a:buAutoNum type="arabicPeriod"/>
            </a:pPr>
            <a:endParaRPr lang="lt-LT" dirty="0"/>
          </a:p>
        </p:txBody>
      </p:sp>
    </p:spTree>
    <p:extLst>
      <p:ext uri="{BB962C8B-B14F-4D97-AF65-F5344CB8AC3E}">
        <p14:creationId xmlns:p14="http://schemas.microsoft.com/office/powerpoint/2010/main" val="3689636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116632"/>
            <a:ext cx="8100392" cy="7434064"/>
          </a:xfrm>
        </p:spPr>
        <p:txBody>
          <a:bodyPr>
            <a:normAutofit fontScale="85000" lnSpcReduction="20000"/>
          </a:bodyPr>
          <a:lstStyle/>
          <a:p>
            <a:pPr>
              <a:buNone/>
            </a:pPr>
            <a:r>
              <a:rPr lang="en-GB" dirty="0" smtClean="0">
                <a:latin typeface="Times New Roman" pitchFamily="18" charset="0"/>
                <a:cs typeface="Times New Roman" pitchFamily="18" charset="0"/>
              </a:rPr>
              <a:t>             </a:t>
            </a:r>
            <a:r>
              <a:rPr lang="lt-LT" sz="3400" dirty="0" smtClean="0">
                <a:latin typeface="Times New Roman" pitchFamily="18" charset="0"/>
                <a:cs typeface="Times New Roman" pitchFamily="18" charset="0"/>
              </a:rPr>
              <a:t>Vienas iš efektyviausių nemedikamentinio kvėpavimo sistemos ligų gydymo metodų yra masažas. Masažas turėtų būti viena iš privalomų kompleksinio gydymo dalių, nes padeda pašalinti kvėpavimo raumenų spazmus, atkurti krūtinės ląstos ir diafragmos </a:t>
            </a:r>
            <a:r>
              <a:rPr lang="lt-LT" sz="3400" dirty="0" err="1" smtClean="0">
                <a:latin typeface="Times New Roman" pitchFamily="18" charset="0"/>
                <a:cs typeface="Times New Roman" pitchFamily="18" charset="0"/>
              </a:rPr>
              <a:t>paslankumą</a:t>
            </a:r>
            <a:r>
              <a:rPr lang="lt-LT" sz="3400" dirty="0" smtClean="0">
                <a:latin typeface="Times New Roman" pitchFamily="18" charset="0"/>
                <a:cs typeface="Times New Roman" pitchFamily="18" charset="0"/>
              </a:rPr>
              <a:t>, padidinti plaučių audinių elastingumą, pagerinti kraujotaką ir limfos apytaką, pagreitinti infiltratų ir esudatų pasišalinimą. Po kvėpavimo sistemos ligų taikomi masažo būdai padeda greičiau atsigauti organizmui, pagerėja plaučių ventiliacija ir funkcionavimas. Vienas iš pagrindinių gydomojo masažo būdų yra vibravimas, taikomas sergant </a:t>
            </a:r>
            <a:r>
              <a:rPr lang="lt-LT" sz="3400" dirty="0" err="1" smtClean="0">
                <a:latin typeface="Times New Roman" pitchFamily="18" charset="0"/>
                <a:cs typeface="Times New Roman" pitchFamily="18" charset="0"/>
              </a:rPr>
              <a:t>brochitu</a:t>
            </a:r>
            <a:r>
              <a:rPr lang="lt-LT" sz="3400" dirty="0" smtClean="0">
                <a:latin typeface="Times New Roman" pitchFamily="18" charset="0"/>
                <a:cs typeface="Times New Roman" pitchFamily="18" charset="0"/>
              </a:rPr>
              <a:t>, pneumonija, pleuritu, astma ir </a:t>
            </a:r>
            <a:r>
              <a:rPr lang="lt-LT" sz="3400" dirty="0" err="1" smtClean="0">
                <a:latin typeface="Times New Roman" pitchFamily="18" charset="0"/>
                <a:cs typeface="Times New Roman" pitchFamily="18" charset="0"/>
              </a:rPr>
              <a:t>emfizema</a:t>
            </a:r>
            <a:r>
              <a:rPr lang="lt-LT" sz="3400" dirty="0" smtClean="0">
                <a:latin typeface="Times New Roman" pitchFamily="18" charset="0"/>
                <a:cs typeface="Times New Roman" pitchFamily="18" charset="0"/>
              </a:rPr>
              <a:t>. Šiomis ligomis sergantiems pacientams skiriamas segmentinis ir klasikinis nugaros bei krūtinės šoninių paviršių masažas. Masažo procedūros skiriamos praėjus ūmiam kvėpavimo sistemos ligų periodui.</a:t>
            </a:r>
            <a:endParaRPr lang="en-GB" sz="3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 </a:t>
            </a:r>
            <a:r>
              <a:rPr lang="en-GB" dirty="0" smtClean="0"/>
              <a:t>    </a:t>
            </a:r>
            <a:r>
              <a:rPr lang="lt-LT" b="1" dirty="0" smtClean="0">
                <a:latin typeface="Times New Roman" pitchFamily="18" charset="0"/>
                <a:cs typeface="Times New Roman" pitchFamily="18" charset="0"/>
              </a:rPr>
              <a:t>Masažo indikacijos</a:t>
            </a:r>
            <a:endParaRPr lang="en-GB" b="1" dirty="0">
              <a:latin typeface="Times New Roman" pitchFamily="18" charset="0"/>
              <a:cs typeface="Times New Roman" pitchFamily="18" charset="0"/>
            </a:endParaRPr>
          </a:p>
        </p:txBody>
      </p:sp>
      <p:sp>
        <p:nvSpPr>
          <p:cNvPr id="3" name="Content Placeholder 2"/>
          <p:cNvSpPr>
            <a:spLocks noGrp="1"/>
          </p:cNvSpPr>
          <p:nvPr>
            <p:ph idx="1"/>
          </p:nvPr>
        </p:nvSpPr>
        <p:spPr>
          <a:xfrm>
            <a:off x="1187624" y="1447800"/>
            <a:ext cx="7956376" cy="4800600"/>
          </a:xfrm>
        </p:spPr>
        <p:txBody>
          <a:bodyPr/>
          <a:lstStyle/>
          <a:p>
            <a:pPr>
              <a:buNone/>
            </a:pPr>
            <a:r>
              <a:rPr lang="en-GB" dirty="0" smtClean="0"/>
              <a:t>    </a:t>
            </a:r>
            <a:r>
              <a:rPr lang="lt-LT" dirty="0" smtClean="0">
                <a:latin typeface="Times New Roman" pitchFamily="18" charset="0"/>
                <a:cs typeface="Times New Roman" pitchFamily="18" charset="0"/>
              </a:rPr>
              <a:t>Lėtinės nespecifinės kvėpavimo sistemos ligos – lėtinis bronchitas, plaučių </a:t>
            </a:r>
            <a:r>
              <a:rPr lang="lt-LT" dirty="0" err="1" smtClean="0">
                <a:latin typeface="Times New Roman" pitchFamily="18" charset="0"/>
                <a:cs typeface="Times New Roman" pitchFamily="18" charset="0"/>
              </a:rPr>
              <a:t>emfizema</a:t>
            </a:r>
            <a:r>
              <a:rPr lang="lt-LT" dirty="0" smtClean="0">
                <a:latin typeface="Times New Roman" pitchFamily="18" charset="0"/>
                <a:cs typeface="Times New Roman" pitchFamily="18" charset="0"/>
              </a:rPr>
              <a:t>, </a:t>
            </a:r>
            <a:r>
              <a:rPr lang="lt-LT" dirty="0" err="1" smtClean="0">
                <a:latin typeface="Times New Roman" pitchFamily="18" charset="0"/>
                <a:cs typeface="Times New Roman" pitchFamily="18" charset="0"/>
              </a:rPr>
              <a:t>pneumosklerozė</a:t>
            </a:r>
            <a:r>
              <a:rPr lang="lt-LT" dirty="0" smtClean="0">
                <a:latin typeface="Times New Roman" pitchFamily="18" charset="0"/>
                <a:cs typeface="Times New Roman" pitchFamily="18" charset="0"/>
              </a:rPr>
              <a:t>, bronchinė astma (laikotarpiu tarp priepuolių) ir kt.</a:t>
            </a:r>
            <a:endParaRPr lang="en-GB"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lt-LT" b="1" dirty="0" smtClean="0">
                <a:latin typeface="Times New Roman" pitchFamily="18" charset="0"/>
                <a:cs typeface="Times New Roman" pitchFamily="18" charset="0"/>
              </a:rPr>
              <a:t>Masažo kontraindikacijos</a:t>
            </a:r>
            <a:endParaRPr lang="en-GB" b="1" dirty="0">
              <a:latin typeface="Times New Roman" pitchFamily="18" charset="0"/>
              <a:cs typeface="Times New Roman" pitchFamily="18" charset="0"/>
            </a:endParaRPr>
          </a:p>
        </p:txBody>
      </p:sp>
      <p:sp>
        <p:nvSpPr>
          <p:cNvPr id="3" name="Content Placeholder 2"/>
          <p:cNvSpPr>
            <a:spLocks noGrp="1"/>
          </p:cNvSpPr>
          <p:nvPr>
            <p:ph idx="1"/>
          </p:nvPr>
        </p:nvSpPr>
        <p:spPr>
          <a:xfrm>
            <a:off x="1043608" y="1447800"/>
            <a:ext cx="8100392" cy="4800600"/>
          </a:xfrm>
        </p:spPr>
        <p:txBody>
          <a:bodyPr/>
          <a:lstStyle/>
          <a:p>
            <a:pPr>
              <a:buNone/>
            </a:pPr>
            <a:r>
              <a:rPr lang="lt-LT" dirty="0" smtClean="0"/>
              <a:t> </a:t>
            </a:r>
            <a:r>
              <a:rPr lang="en-GB" dirty="0" smtClean="0"/>
              <a:t>   </a:t>
            </a:r>
            <a:r>
              <a:rPr lang="lt-LT" dirty="0" smtClean="0">
                <a:latin typeface="Times New Roman" pitchFamily="18" charset="0"/>
                <a:cs typeface="Times New Roman" pitchFamily="18" charset="0"/>
              </a:rPr>
              <a:t>Ūmi eksudacinio pleurito stadija, ūmi ligos stadija, kai pakyla temperatūra, audinių irimo fazės </a:t>
            </a:r>
            <a:r>
              <a:rPr lang="lt-LT" dirty="0" err="1" smtClean="0">
                <a:latin typeface="Times New Roman" pitchFamily="18" charset="0"/>
                <a:cs typeface="Times New Roman" pitchFamily="18" charset="0"/>
              </a:rPr>
              <a:t>bronchektazija</a:t>
            </a:r>
            <a:r>
              <a:rPr lang="lt-LT" dirty="0" smtClean="0">
                <a:latin typeface="Times New Roman" pitchFamily="18" charset="0"/>
                <a:cs typeface="Times New Roman" pitchFamily="18" charset="0"/>
              </a:rPr>
              <a:t>, trečio laipnio pulmokardialinis nepakankamumas, ūmi ir poūmi plaučių turbekuliozės stadija ir kitos bendros masažo kontraindikacijos.</a:t>
            </a:r>
            <a:endParaRPr lang="en-GB"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latin typeface="Times New Roman" pitchFamily="18" charset="0"/>
                <a:cs typeface="Times New Roman" pitchFamily="18" charset="0"/>
              </a:rPr>
              <a:t>    </a:t>
            </a:r>
            <a:r>
              <a:rPr lang="lt-LT" b="1" dirty="0" smtClean="0">
                <a:latin typeface="Times New Roman" pitchFamily="18" charset="0"/>
                <a:cs typeface="Times New Roman" pitchFamily="18" charset="0"/>
              </a:rPr>
              <a:t>Masažo procedūros planas :</a:t>
            </a:r>
            <a:endParaRPr lang="en-GB" b="1" dirty="0">
              <a:latin typeface="Times New Roman" pitchFamily="18" charset="0"/>
              <a:cs typeface="Times New Roman" pitchFamily="18" charset="0"/>
            </a:endParaRPr>
          </a:p>
        </p:txBody>
      </p:sp>
      <p:sp>
        <p:nvSpPr>
          <p:cNvPr id="3" name="Content Placeholder 2"/>
          <p:cNvSpPr>
            <a:spLocks noGrp="1"/>
          </p:cNvSpPr>
          <p:nvPr>
            <p:ph idx="1"/>
          </p:nvPr>
        </p:nvSpPr>
        <p:spPr>
          <a:xfrm>
            <a:off x="1435608" y="1772816"/>
            <a:ext cx="7708392" cy="4800600"/>
          </a:xfrm>
        </p:spPr>
        <p:txBody>
          <a:bodyPr>
            <a:normAutofit lnSpcReduction="10000"/>
          </a:bodyPr>
          <a:lstStyle/>
          <a:p>
            <a:pPr marL="596646" indent="-514350">
              <a:buClr>
                <a:schemeClr val="tx1"/>
              </a:buClr>
              <a:buFont typeface="+mj-lt"/>
              <a:buAutoNum type="arabicParenR"/>
            </a:pPr>
            <a:r>
              <a:rPr lang="en-GB" dirty="0" smtClean="0">
                <a:latin typeface="Times New Roman" pitchFamily="18" charset="0"/>
                <a:cs typeface="Times New Roman" pitchFamily="18" charset="0"/>
              </a:rPr>
              <a:t>s</a:t>
            </a:r>
            <a:r>
              <a:rPr lang="lt-LT" dirty="0" smtClean="0">
                <a:latin typeface="Times New Roman" pitchFamily="18" charset="0"/>
                <a:cs typeface="Times New Roman" pitchFamily="18" charset="0"/>
              </a:rPr>
              <a:t>egmentinis mas</a:t>
            </a:r>
            <a:r>
              <a:rPr lang="en-GB" dirty="0" smtClean="0">
                <a:latin typeface="Times New Roman" pitchFamily="18" charset="0"/>
                <a:cs typeface="Times New Roman" pitchFamily="18" charset="0"/>
              </a:rPr>
              <a:t>a</a:t>
            </a:r>
            <a:r>
              <a:rPr lang="lt-LT" dirty="0" smtClean="0">
                <a:latin typeface="Times New Roman" pitchFamily="18" charset="0"/>
                <a:cs typeface="Times New Roman" pitchFamily="18" charset="0"/>
              </a:rPr>
              <a:t>žas;</a:t>
            </a:r>
          </a:p>
          <a:p>
            <a:pPr marL="596646" indent="-514350">
              <a:buClr>
                <a:schemeClr val="tx1"/>
              </a:buClr>
              <a:buFont typeface="+mj-lt"/>
              <a:buAutoNum type="arabicParenR"/>
            </a:pPr>
            <a:r>
              <a:rPr lang="en-GB" dirty="0" smtClean="0">
                <a:latin typeface="Times New Roman" pitchFamily="18" charset="0"/>
                <a:cs typeface="Times New Roman" pitchFamily="18" charset="0"/>
              </a:rPr>
              <a:t>n</a:t>
            </a:r>
            <a:r>
              <a:rPr lang="lt-LT" dirty="0" smtClean="0">
                <a:latin typeface="Times New Roman" pitchFamily="18" charset="0"/>
                <a:cs typeface="Times New Roman" pitchFamily="18" charset="0"/>
              </a:rPr>
              <a:t>ugaros ir kaklo nugarinio paviršiaus masažas;</a:t>
            </a:r>
          </a:p>
          <a:p>
            <a:pPr marL="596646" indent="-514350">
              <a:buClr>
                <a:schemeClr val="tx1"/>
              </a:buClr>
              <a:buFont typeface="+mj-lt"/>
              <a:buAutoNum type="arabicParenR"/>
            </a:pPr>
            <a:r>
              <a:rPr lang="en-GB" dirty="0" smtClean="0">
                <a:latin typeface="Times New Roman" pitchFamily="18" charset="0"/>
                <a:cs typeface="Times New Roman" pitchFamily="18" charset="0"/>
              </a:rPr>
              <a:t>k</a:t>
            </a:r>
            <a:r>
              <a:rPr lang="lt-LT" dirty="0" smtClean="0">
                <a:latin typeface="Times New Roman" pitchFamily="18" charset="0"/>
                <a:cs typeface="Times New Roman" pitchFamily="18" charset="0"/>
              </a:rPr>
              <a:t>rūtinės ląstos priekinio paviršiaus masažas;</a:t>
            </a:r>
          </a:p>
          <a:p>
            <a:pPr marL="596646" indent="-514350">
              <a:buClr>
                <a:schemeClr val="tx1"/>
              </a:buClr>
              <a:buFont typeface="+mj-lt"/>
              <a:buAutoNum type="arabicParenR"/>
            </a:pPr>
            <a:r>
              <a:rPr lang="en-GB" dirty="0" smtClean="0">
                <a:latin typeface="Times New Roman" pitchFamily="18" charset="0"/>
                <a:cs typeface="Times New Roman" pitchFamily="18" charset="0"/>
              </a:rPr>
              <a:t>k</a:t>
            </a:r>
            <a:r>
              <a:rPr lang="lt-LT" dirty="0" smtClean="0">
                <a:latin typeface="Times New Roman" pitchFamily="18" charset="0"/>
                <a:cs typeface="Times New Roman" pitchFamily="18" charset="0"/>
              </a:rPr>
              <a:t>rūtinės šoninio paviršiaus masžas;</a:t>
            </a:r>
          </a:p>
          <a:p>
            <a:pPr marL="596646" indent="-514350">
              <a:buClr>
                <a:schemeClr val="tx1"/>
              </a:buClr>
              <a:buFont typeface="+mj-lt"/>
              <a:buAutoNum type="arabicParenR"/>
            </a:pPr>
            <a:r>
              <a:rPr lang="en-GB" dirty="0" smtClean="0">
                <a:latin typeface="Times New Roman" pitchFamily="18" charset="0"/>
                <a:cs typeface="Times New Roman" pitchFamily="18" charset="0"/>
              </a:rPr>
              <a:t>k</a:t>
            </a:r>
            <a:r>
              <a:rPr lang="lt-LT" dirty="0" smtClean="0">
                <a:latin typeface="Times New Roman" pitchFamily="18" charset="0"/>
                <a:cs typeface="Times New Roman" pitchFamily="18" charset="0"/>
              </a:rPr>
              <a:t>rūtinės ląstos priekinio paviršiaus masažas(kartotinis)</a:t>
            </a:r>
          </a:p>
          <a:p>
            <a:pPr marL="596646" indent="-514350">
              <a:buClr>
                <a:schemeClr val="tx1"/>
              </a:buClr>
              <a:buFont typeface="+mj-lt"/>
              <a:buAutoNum type="arabicParenR"/>
            </a:pPr>
            <a:r>
              <a:rPr lang="en-GB" dirty="0" smtClean="0">
                <a:latin typeface="Times New Roman" pitchFamily="18" charset="0"/>
                <a:cs typeface="Times New Roman" pitchFamily="18" charset="0"/>
              </a:rPr>
              <a:t>k</a:t>
            </a:r>
            <a:r>
              <a:rPr lang="lt-LT" dirty="0" smtClean="0">
                <a:latin typeface="Times New Roman" pitchFamily="18" charset="0"/>
                <a:cs typeface="Times New Roman" pitchFamily="18" charset="0"/>
              </a:rPr>
              <a:t>vėpavimo pratimai</a:t>
            </a:r>
            <a:endParaRPr lang="en-GB"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lt-LT" b="1" dirty="0" smtClean="0">
                <a:latin typeface="Times New Roman" pitchFamily="18" charset="0"/>
                <a:cs typeface="Times New Roman" pitchFamily="18" charset="0"/>
              </a:rPr>
              <a:t>Masažuojamo padėtis :</a:t>
            </a:r>
            <a:endParaRPr lang="en-GB" b="1" dirty="0">
              <a:latin typeface="Times New Roman" pitchFamily="18" charset="0"/>
              <a:cs typeface="Times New Roman" pitchFamily="18" charset="0"/>
            </a:endParaRPr>
          </a:p>
        </p:txBody>
      </p:sp>
      <p:sp>
        <p:nvSpPr>
          <p:cNvPr id="3" name="Content Placeholder 2"/>
          <p:cNvSpPr>
            <a:spLocks noGrp="1"/>
          </p:cNvSpPr>
          <p:nvPr>
            <p:ph idx="1"/>
          </p:nvPr>
        </p:nvSpPr>
        <p:spPr>
          <a:xfrm>
            <a:off x="1403648" y="1700808"/>
            <a:ext cx="7498080" cy="4800600"/>
          </a:xfrm>
        </p:spPr>
        <p:txBody>
          <a:bodyPr/>
          <a:lstStyle/>
          <a:p>
            <a:pPr marL="596646" indent="-514350">
              <a:buClr>
                <a:schemeClr val="tx1"/>
              </a:buClr>
              <a:buFont typeface="+mj-lt"/>
              <a:buAutoNum type="arabicParenR"/>
            </a:pPr>
            <a:r>
              <a:rPr lang="en-GB" dirty="0" smtClean="0">
                <a:latin typeface="Times New Roman" pitchFamily="18" charset="0"/>
                <a:cs typeface="Times New Roman" pitchFamily="18" charset="0"/>
              </a:rPr>
              <a:t>g</a:t>
            </a:r>
            <a:r>
              <a:rPr lang="lt-LT" dirty="0" smtClean="0">
                <a:latin typeface="Times New Roman" pitchFamily="18" charset="0"/>
                <a:cs typeface="Times New Roman" pitchFamily="18" charset="0"/>
              </a:rPr>
              <a:t>uli kniūbščias;</a:t>
            </a:r>
          </a:p>
          <a:p>
            <a:pPr marL="596646" indent="-514350">
              <a:buClr>
                <a:schemeClr val="tx1"/>
              </a:buClr>
              <a:buFont typeface="+mj-lt"/>
              <a:buAutoNum type="arabicParenR"/>
            </a:pPr>
            <a:r>
              <a:rPr lang="en-GB" dirty="0" smtClean="0">
                <a:latin typeface="Times New Roman" pitchFamily="18" charset="0"/>
                <a:cs typeface="Times New Roman" pitchFamily="18" charset="0"/>
              </a:rPr>
              <a:t>g</a:t>
            </a:r>
            <a:r>
              <a:rPr lang="lt-LT" dirty="0" smtClean="0">
                <a:latin typeface="Times New Roman" pitchFamily="18" charset="0"/>
                <a:cs typeface="Times New Roman" pitchFamily="18" charset="0"/>
              </a:rPr>
              <a:t>uli ant nugaros;</a:t>
            </a:r>
          </a:p>
          <a:p>
            <a:pPr marL="596646" indent="-514350">
              <a:buClr>
                <a:schemeClr val="tx1"/>
              </a:buClr>
              <a:buFont typeface="+mj-lt"/>
              <a:buAutoNum type="arabicParenR"/>
            </a:pPr>
            <a:r>
              <a:rPr lang="en-GB" dirty="0" smtClean="0">
                <a:latin typeface="Times New Roman" pitchFamily="18" charset="0"/>
                <a:cs typeface="Times New Roman" pitchFamily="18" charset="0"/>
              </a:rPr>
              <a:t>g</a:t>
            </a:r>
            <a:r>
              <a:rPr lang="lt-LT" dirty="0" smtClean="0">
                <a:latin typeface="Times New Roman" pitchFamily="18" charset="0"/>
                <a:cs typeface="Times New Roman" pitchFamily="18" charset="0"/>
              </a:rPr>
              <a:t>uli ant šono (iš pradžių ant vieno, paskui ant kito), apatinę ranką padėjęs po galva, viršutinę – prieš save.</a:t>
            </a:r>
          </a:p>
          <a:p>
            <a:pPr marL="596646" indent="-514350">
              <a:buClr>
                <a:schemeClr val="tx1"/>
              </a:buClr>
              <a:buNone/>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lt-LT" b="1" dirty="0" smtClean="0">
                <a:latin typeface="Times New Roman" pitchFamily="18" charset="0"/>
                <a:cs typeface="Times New Roman" pitchFamily="18" charset="0"/>
              </a:rPr>
              <a:t>Segmentinis masažas</a:t>
            </a:r>
            <a:endParaRPr lang="en-GB" b="1" dirty="0">
              <a:latin typeface="Times New Roman" pitchFamily="18" charset="0"/>
              <a:cs typeface="Times New Roman" pitchFamily="18" charset="0"/>
            </a:endParaRPr>
          </a:p>
        </p:txBody>
      </p:sp>
      <p:sp>
        <p:nvSpPr>
          <p:cNvPr id="3" name="Content Placeholder 2"/>
          <p:cNvSpPr>
            <a:spLocks noGrp="1"/>
          </p:cNvSpPr>
          <p:nvPr>
            <p:ph idx="1"/>
          </p:nvPr>
        </p:nvSpPr>
        <p:spPr>
          <a:xfrm>
            <a:off x="1115616" y="1447800"/>
            <a:ext cx="7818072" cy="4800600"/>
          </a:xfrm>
        </p:spPr>
        <p:txBody>
          <a:bodyPr>
            <a:normAutofit lnSpcReduction="10000"/>
          </a:bodyPr>
          <a:lstStyle/>
          <a:p>
            <a:pPr marL="596646" indent="-514350">
              <a:buClr>
                <a:schemeClr val="tx1"/>
              </a:buClr>
              <a:buFont typeface="+mj-lt"/>
              <a:buAutoNum type="arabicPeriod"/>
            </a:pPr>
            <a:r>
              <a:rPr lang="lt-LT" dirty="0" smtClean="0">
                <a:latin typeface="Times New Roman" pitchFamily="18" charset="0"/>
                <a:cs typeface="Times New Roman" pitchFamily="18" charset="0"/>
              </a:rPr>
              <a:t>Plokščias paviršinis glostymas (</a:t>
            </a:r>
            <a:r>
              <a:rPr lang="en-GB" dirty="0" smtClean="0">
                <a:latin typeface="Times New Roman" pitchFamily="18" charset="0"/>
                <a:cs typeface="Times New Roman" pitchFamily="18" charset="0"/>
              </a:rPr>
              <a:t> 2- 3 k.)</a:t>
            </a:r>
            <a:r>
              <a:rPr lang="lt-LT" dirty="0" smtClean="0">
                <a:latin typeface="Times New Roman" pitchFamily="18" charset="0"/>
                <a:cs typeface="Times New Roman" pitchFamily="18" charset="0"/>
              </a:rPr>
              <a:t>.</a:t>
            </a:r>
          </a:p>
          <a:p>
            <a:pPr marL="596646" indent="-514350">
              <a:buClr>
                <a:schemeClr val="tx1"/>
              </a:buClr>
              <a:buFont typeface="+mj-lt"/>
              <a:buAutoNum type="arabicPeriod"/>
            </a:pPr>
            <a:r>
              <a:rPr lang="lt-LT" dirty="0" smtClean="0">
                <a:latin typeface="Times New Roman" pitchFamily="18" charset="0"/>
                <a:cs typeface="Times New Roman" pitchFamily="18" charset="0"/>
              </a:rPr>
              <a:t>Lyginamasis glostymas (</a:t>
            </a:r>
            <a:r>
              <a:rPr lang="en-GB" dirty="0" smtClean="0">
                <a:latin typeface="Times New Roman" pitchFamily="18" charset="0"/>
                <a:cs typeface="Times New Roman" pitchFamily="18" charset="0"/>
              </a:rPr>
              <a:t> 2 k.)</a:t>
            </a:r>
            <a:r>
              <a:rPr lang="lt-LT" dirty="0" smtClean="0">
                <a:latin typeface="Times New Roman" pitchFamily="18" charset="0"/>
                <a:cs typeface="Times New Roman" pitchFamily="18" charset="0"/>
              </a:rPr>
              <a:t>.</a:t>
            </a:r>
          </a:p>
          <a:p>
            <a:pPr marL="596646" indent="-514350">
              <a:buClr>
                <a:schemeClr val="tx1"/>
              </a:buClr>
              <a:buFont typeface="+mj-lt"/>
              <a:buAutoNum type="arabicPeriod"/>
            </a:pPr>
            <a:r>
              <a:rPr lang="lt-LT" dirty="0" smtClean="0">
                <a:latin typeface="Times New Roman" pitchFamily="18" charset="0"/>
                <a:cs typeface="Times New Roman" pitchFamily="18" charset="0"/>
              </a:rPr>
              <a:t>Įgrežimas viena ir pasunkinta ranka (po </a:t>
            </a:r>
            <a:r>
              <a:rPr lang="en-GB" dirty="0" smtClean="0">
                <a:latin typeface="Times New Roman" pitchFamily="18" charset="0"/>
                <a:cs typeface="Times New Roman" pitchFamily="18" charset="0"/>
              </a:rPr>
              <a:t>2 k.)</a:t>
            </a:r>
            <a:r>
              <a:rPr lang="lt-LT" dirty="0" smtClean="0">
                <a:latin typeface="Times New Roman" pitchFamily="18" charset="0"/>
                <a:cs typeface="Times New Roman" pitchFamily="18" charset="0"/>
              </a:rPr>
              <a:t>.</a:t>
            </a:r>
          </a:p>
          <a:p>
            <a:pPr marL="596646" indent="-514350">
              <a:buClr>
                <a:schemeClr val="tx1"/>
              </a:buClr>
              <a:buFont typeface="+mj-lt"/>
              <a:buAutoNum type="arabicPeriod"/>
            </a:pPr>
            <a:r>
              <a:rPr lang="lt-LT" dirty="0" smtClean="0">
                <a:latin typeface="Times New Roman" pitchFamily="18" charset="0"/>
                <a:cs typeface="Times New Roman" pitchFamily="18" charset="0"/>
              </a:rPr>
              <a:t>Lyginamasis glostymas (</a:t>
            </a:r>
            <a:r>
              <a:rPr lang="en-GB" dirty="0" smtClean="0">
                <a:latin typeface="Times New Roman" pitchFamily="18" charset="0"/>
                <a:cs typeface="Times New Roman" pitchFamily="18" charset="0"/>
              </a:rPr>
              <a:t> 2 k.)</a:t>
            </a:r>
            <a:r>
              <a:rPr lang="lt-LT" dirty="0" smtClean="0">
                <a:latin typeface="Times New Roman" pitchFamily="18" charset="0"/>
                <a:cs typeface="Times New Roman" pitchFamily="18" charset="0"/>
              </a:rPr>
              <a:t>.</a:t>
            </a:r>
          </a:p>
          <a:p>
            <a:pPr marL="596646" indent="-514350">
              <a:buClr>
                <a:schemeClr val="tx1"/>
              </a:buClr>
              <a:buFont typeface="+mj-lt"/>
              <a:buAutoNum type="arabicPeriod"/>
            </a:pPr>
            <a:r>
              <a:rPr lang="lt-LT" dirty="0" smtClean="0">
                <a:latin typeface="Times New Roman" pitchFamily="18" charset="0"/>
                <a:cs typeface="Times New Roman" pitchFamily="18" charset="0"/>
              </a:rPr>
              <a:t>Keterinių ataugų trynimas tarp smilių ir didžiųjų pirštų (</a:t>
            </a:r>
            <a:r>
              <a:rPr lang="en-GB" dirty="0" smtClean="0">
                <a:latin typeface="Times New Roman" pitchFamily="18" charset="0"/>
                <a:cs typeface="Times New Roman" pitchFamily="18" charset="0"/>
              </a:rPr>
              <a:t> 2 – 3 k.)</a:t>
            </a:r>
            <a:r>
              <a:rPr lang="lt-LT" dirty="0" smtClean="0">
                <a:latin typeface="Times New Roman" pitchFamily="18" charset="0"/>
                <a:cs typeface="Times New Roman" pitchFamily="18" charset="0"/>
              </a:rPr>
              <a:t>.</a:t>
            </a:r>
          </a:p>
          <a:p>
            <a:pPr marL="596646" indent="-514350">
              <a:buClr>
                <a:schemeClr val="tx1"/>
              </a:buClr>
              <a:buFont typeface="+mj-lt"/>
              <a:buAutoNum type="arabicPeriod"/>
            </a:pPr>
            <a:r>
              <a:rPr lang="lt-LT" dirty="0" smtClean="0">
                <a:latin typeface="Times New Roman" pitchFamily="18" charset="0"/>
                <a:cs typeface="Times New Roman" pitchFamily="18" charset="0"/>
              </a:rPr>
              <a:t>Pjovimas (</a:t>
            </a:r>
            <a:r>
              <a:rPr lang="en-GB" dirty="0" smtClean="0">
                <a:latin typeface="Times New Roman" pitchFamily="18" charset="0"/>
                <a:cs typeface="Times New Roman" pitchFamily="18" charset="0"/>
              </a:rPr>
              <a:t> 2 k.)</a:t>
            </a:r>
            <a:r>
              <a:rPr lang="lt-LT" dirty="0" smtClean="0">
                <a:latin typeface="Times New Roman" pitchFamily="18" charset="0"/>
                <a:cs typeface="Times New Roman" pitchFamily="18" charset="0"/>
              </a:rPr>
              <a:t>.</a:t>
            </a:r>
          </a:p>
          <a:p>
            <a:pPr marL="596646" indent="-514350">
              <a:buClr>
                <a:schemeClr val="tx1"/>
              </a:buClr>
              <a:buFont typeface="+mj-lt"/>
              <a:buAutoNum type="arabicPeriod"/>
            </a:pPr>
            <a:r>
              <a:rPr lang="lt-LT" dirty="0" smtClean="0">
                <a:latin typeface="Times New Roman" pitchFamily="18" charset="0"/>
                <a:cs typeface="Times New Roman" pitchFamily="18" charset="0"/>
              </a:rPr>
              <a:t>Lyginamasis glostymas (</a:t>
            </a:r>
            <a:r>
              <a:rPr lang="en-GB" dirty="0" smtClean="0">
                <a:latin typeface="Times New Roman" pitchFamily="18" charset="0"/>
                <a:cs typeface="Times New Roman" pitchFamily="18" charset="0"/>
              </a:rPr>
              <a:t> 2 k.)</a:t>
            </a:r>
            <a:r>
              <a:rPr lang="lt-LT" dirty="0" smtClean="0">
                <a:latin typeface="Times New Roman" pitchFamily="18" charset="0"/>
                <a:cs typeface="Times New Roman" pitchFamily="18" charset="0"/>
              </a:rPr>
              <a:t>.</a:t>
            </a:r>
          </a:p>
          <a:p>
            <a:pPr marL="596646" indent="-514350">
              <a:buClr>
                <a:schemeClr val="tx1"/>
              </a:buClr>
              <a:buFont typeface="+mj-lt"/>
              <a:buAutoNum type="arabicPeriod"/>
            </a:pP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498</TotalTime>
  <Words>1312</Words>
  <Application>Microsoft Office PowerPoint</Application>
  <PresentationFormat>Demonstracija ekrane (4:3)</PresentationFormat>
  <Paragraphs>150</Paragraphs>
  <Slides>30</Slides>
  <Notes>1</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30</vt:i4>
      </vt:variant>
    </vt:vector>
  </HeadingPairs>
  <TitlesOfParts>
    <vt:vector size="36" baseType="lpstr">
      <vt:lpstr>Calibri</vt:lpstr>
      <vt:lpstr>Gill Sans MT</vt:lpstr>
      <vt:lpstr>Times New Roman</vt:lpstr>
      <vt:lpstr>Verdana</vt:lpstr>
      <vt:lpstr>Wingdings 2</vt:lpstr>
      <vt:lpstr>Solstice</vt:lpstr>
      <vt:lpstr>„PowerPoint“ pateiktis</vt:lpstr>
      <vt:lpstr>„PowerPoint“ pateiktis</vt:lpstr>
      <vt:lpstr>„PowerPoint“ pateiktis</vt:lpstr>
      <vt:lpstr>„PowerPoint“ pateiktis</vt:lpstr>
      <vt:lpstr>     Masažo indikacijos</vt:lpstr>
      <vt:lpstr>   Masažo kontraindikacijos</vt:lpstr>
      <vt:lpstr>    Masažo procedūros planas :</vt:lpstr>
      <vt:lpstr>    Masažuojamo padėtis :</vt:lpstr>
      <vt:lpstr>       Segmentinis masažas</vt:lpstr>
      <vt:lpstr>„PowerPoint“ pateiktis</vt:lpstr>
      <vt:lpstr>„PowerPoint“ pateiktis</vt:lpstr>
      <vt:lpstr>Nugaros ir kaklo nugarinio paviršiaus masažas</vt:lpstr>
      <vt:lpstr>„PowerPoint“ pateiktis</vt:lpstr>
      <vt:lpstr>„PowerPoint“ pateiktis</vt:lpstr>
      <vt:lpstr>„PowerPoint“ pateiktis</vt:lpstr>
      <vt:lpstr>„PowerPoint“ pateiktis</vt:lpstr>
      <vt:lpstr>„PowerPoint“ pateiktis</vt:lpstr>
      <vt:lpstr>„PowerPoint“ pateiktis</vt:lpstr>
      <vt:lpstr>Krūtinės ląstos priekinio paviršiaus masažas</vt:lpstr>
      <vt:lpstr>„PowerPoint“ pateiktis</vt:lpstr>
      <vt:lpstr>Krūtinės ląstos šoninio paviršiaus masažas</vt:lpstr>
      <vt:lpstr>„PowerPoint“ pateiktis</vt:lpstr>
      <vt:lpstr>„PowerPoint“ pateiktis</vt:lpstr>
      <vt:lpstr>Krūtinės ląstos priekinio paviršiaus masažas ( kartotinis )</vt:lpstr>
      <vt:lpstr>„PowerPoint“ pateiktis</vt:lpstr>
      <vt:lpstr>Kvėpavimo pratimai suspaudžiant krūtinės ląstą</vt:lpstr>
      <vt:lpstr> LĖTINIS BRONCHITAS         Masažo uždaviniai :</vt:lpstr>
      <vt:lpstr>BRONCHINĖ  ASTMA        Masažo uždaviniai :</vt:lpstr>
      <vt:lpstr>PNEUMONIJA ( plaučių uždegimas)       Masažo uždaviniai :</vt:lpstr>
      <vt:lpstr>Klausimai: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Samsung</dc:creator>
  <cp:lastModifiedBy>EG</cp:lastModifiedBy>
  <cp:revision>165</cp:revision>
  <dcterms:created xsi:type="dcterms:W3CDTF">2020-01-02T12:30:01Z</dcterms:created>
  <dcterms:modified xsi:type="dcterms:W3CDTF">2020-03-19T15:59:52Z</dcterms:modified>
</cp:coreProperties>
</file>