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2" r:id="rId1"/>
  </p:sldMasterIdLst>
  <p:notesMasterIdLst>
    <p:notesMasterId r:id="rId24"/>
  </p:notesMasterIdLst>
  <p:sldIdLst>
    <p:sldId id="256" r:id="rId2"/>
    <p:sldId id="257" r:id="rId3"/>
    <p:sldId id="258" r:id="rId4"/>
    <p:sldId id="259" r:id="rId5"/>
    <p:sldId id="266" r:id="rId6"/>
    <p:sldId id="267" r:id="rId7"/>
    <p:sldId id="295" r:id="rId8"/>
    <p:sldId id="296" r:id="rId9"/>
    <p:sldId id="298" r:id="rId10"/>
    <p:sldId id="303" r:id="rId11"/>
    <p:sldId id="304" r:id="rId12"/>
    <p:sldId id="305" r:id="rId13"/>
    <p:sldId id="314" r:id="rId14"/>
    <p:sldId id="315" r:id="rId15"/>
    <p:sldId id="324" r:id="rId16"/>
    <p:sldId id="325" r:id="rId17"/>
    <p:sldId id="326" r:id="rId18"/>
    <p:sldId id="334" r:id="rId19"/>
    <p:sldId id="335" r:id="rId20"/>
    <p:sldId id="336" r:id="rId21"/>
    <p:sldId id="338" r:id="rId22"/>
    <p:sldId id="33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9"/>
    <p:restoredTop sz="94643"/>
  </p:normalViewPr>
  <p:slideViewPr>
    <p:cSldViewPr snapToGrid="0">
      <p:cViewPr varScale="1">
        <p:scale>
          <a:sx n="101" d="100"/>
          <a:sy n="101" d="100"/>
        </p:scale>
        <p:origin x="232"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3B3117-7A34-4FD8-BF2B-7FE320E5A0B6}" type="datetimeFigureOut">
              <a:rPr lang="lt-LT" smtClean="0"/>
              <a:t>2022-01-23</a:t>
            </a:fld>
            <a:endParaRPr lang="lt-LT"/>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D616EA-A67F-47FC-8D0B-432062463404}" type="slidenum">
              <a:rPr lang="lt-LT" smtClean="0"/>
              <a:t>‹#›</a:t>
            </a:fld>
            <a:endParaRPr lang="lt-LT"/>
          </a:p>
        </p:txBody>
      </p:sp>
    </p:spTree>
    <p:extLst>
      <p:ext uri="{BB962C8B-B14F-4D97-AF65-F5344CB8AC3E}">
        <p14:creationId xmlns:p14="http://schemas.microsoft.com/office/powerpoint/2010/main" val="4050598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CEE09A45-8722-4661-B851-885881528767}" type="datetimeFigureOut">
              <a:rPr lang="en-GB" smtClean="0"/>
              <a:t>23/01/2022</a:t>
            </a:fld>
            <a:endParaRPr lang="en-GB"/>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GB"/>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F17E0F3B-43B4-4BE4-A524-033189D69C5A}" type="slidenum">
              <a:rPr lang="en-GB" smtClean="0"/>
              <a:t>‹#›</a:t>
            </a:fld>
            <a:endParaRPr lang="en-GB"/>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84974108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E09A45-8722-4661-B851-885881528767}" type="datetimeFigureOut">
              <a:rPr lang="en-GB" smtClean="0"/>
              <a:t>23/01/2022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7E0F3B-43B4-4BE4-A524-033189D69C5A}" type="slidenum">
              <a:rPr lang="en-GB" smtClean="0"/>
              <a:t>‹#›</a:t>
            </a:fld>
            <a:endParaRPr lang="en-GB"/>
          </a:p>
        </p:txBody>
      </p:sp>
    </p:spTree>
    <p:extLst>
      <p:ext uri="{BB962C8B-B14F-4D97-AF65-F5344CB8AC3E}">
        <p14:creationId xmlns:p14="http://schemas.microsoft.com/office/powerpoint/2010/main" val="3608359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E09A45-8722-4661-B851-885881528767}" type="datetimeFigureOut">
              <a:rPr lang="en-GB" smtClean="0"/>
              <a:t>23/01/2022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7E0F3B-43B4-4BE4-A524-033189D69C5A}" type="slidenum">
              <a:rPr lang="en-GB" smtClean="0"/>
              <a:t>‹#›</a:t>
            </a:fld>
            <a:endParaRPr lang="en-GB"/>
          </a:p>
        </p:txBody>
      </p:sp>
    </p:spTree>
    <p:extLst>
      <p:ext uri="{BB962C8B-B14F-4D97-AF65-F5344CB8AC3E}">
        <p14:creationId xmlns:p14="http://schemas.microsoft.com/office/powerpoint/2010/main" val="1380525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E09A45-8722-4661-B851-885881528767}" type="datetimeFigureOut">
              <a:rPr lang="en-GB" smtClean="0"/>
              <a:t>23/01/2022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7E0F3B-43B4-4BE4-A524-033189D69C5A}" type="slidenum">
              <a:rPr lang="en-GB" smtClean="0"/>
              <a:t>‹#›</a:t>
            </a:fld>
            <a:endParaRPr lang="en-GB"/>
          </a:p>
        </p:txBody>
      </p:sp>
    </p:spTree>
    <p:extLst>
      <p:ext uri="{BB962C8B-B14F-4D97-AF65-F5344CB8AC3E}">
        <p14:creationId xmlns:p14="http://schemas.microsoft.com/office/powerpoint/2010/main" val="1799446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CEE09A45-8722-4661-B851-885881528767}" type="datetimeFigureOut">
              <a:rPr lang="en-GB" smtClean="0"/>
              <a:t>23/01/2022</a:t>
            </a:fld>
            <a:endParaRPr lang="en-GB"/>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GB"/>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F17E0F3B-43B4-4BE4-A524-033189D69C5A}" type="slidenum">
              <a:rPr lang="en-GB" smtClean="0"/>
              <a:t>‹#›</a:t>
            </a:fld>
            <a:endParaRPr lang="en-GB"/>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42506154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E09A45-8722-4661-B851-885881528767}" type="datetimeFigureOut">
              <a:rPr lang="en-GB" smtClean="0"/>
              <a:t>23/01/2022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7E0F3B-43B4-4BE4-A524-033189D69C5A}" type="slidenum">
              <a:rPr lang="en-GB" smtClean="0"/>
              <a:t>‹#›</a:t>
            </a:fld>
            <a:endParaRPr lang="en-GB"/>
          </a:p>
        </p:txBody>
      </p:sp>
    </p:spTree>
    <p:extLst>
      <p:ext uri="{BB962C8B-B14F-4D97-AF65-F5344CB8AC3E}">
        <p14:creationId xmlns:p14="http://schemas.microsoft.com/office/powerpoint/2010/main" val="110168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E09A45-8722-4661-B851-885881528767}" type="datetimeFigureOut">
              <a:rPr lang="en-GB" smtClean="0"/>
              <a:t>23/01/2022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17E0F3B-43B4-4BE4-A524-033189D69C5A}" type="slidenum">
              <a:rPr lang="en-GB" smtClean="0"/>
              <a:t>‹#›</a:t>
            </a:fld>
            <a:endParaRPr lang="en-GB"/>
          </a:p>
        </p:txBody>
      </p:sp>
    </p:spTree>
    <p:extLst>
      <p:ext uri="{BB962C8B-B14F-4D97-AF65-F5344CB8AC3E}">
        <p14:creationId xmlns:p14="http://schemas.microsoft.com/office/powerpoint/2010/main" val="2466031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E09A45-8722-4661-B851-885881528767}" type="datetimeFigureOut">
              <a:rPr lang="en-GB" smtClean="0"/>
              <a:t>23/01/2022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17E0F3B-43B4-4BE4-A524-033189D69C5A}" type="slidenum">
              <a:rPr lang="en-GB" smtClean="0"/>
              <a:t>‹#›</a:t>
            </a:fld>
            <a:endParaRPr lang="en-GB"/>
          </a:p>
        </p:txBody>
      </p:sp>
    </p:spTree>
    <p:extLst>
      <p:ext uri="{BB962C8B-B14F-4D97-AF65-F5344CB8AC3E}">
        <p14:creationId xmlns:p14="http://schemas.microsoft.com/office/powerpoint/2010/main" val="2508410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E09A45-8722-4661-B851-885881528767}" type="datetimeFigureOut">
              <a:rPr lang="en-GB" smtClean="0"/>
              <a:t>23/01/2022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17E0F3B-43B4-4BE4-A524-033189D69C5A}" type="slidenum">
              <a:rPr lang="en-GB" smtClean="0"/>
              <a:t>‹#›</a:t>
            </a:fld>
            <a:endParaRPr lang="en-GB"/>
          </a:p>
        </p:txBody>
      </p:sp>
    </p:spTree>
    <p:extLst>
      <p:ext uri="{BB962C8B-B14F-4D97-AF65-F5344CB8AC3E}">
        <p14:creationId xmlns:p14="http://schemas.microsoft.com/office/powerpoint/2010/main" val="1573690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EE09A45-8722-4661-B851-885881528767}" type="datetimeFigureOut">
              <a:rPr lang="en-GB" smtClean="0"/>
              <a:t>23/01/2022</a:t>
            </a:fld>
            <a:endParaRPr lang="en-GB"/>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GB"/>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F17E0F3B-43B4-4BE4-A524-033189D69C5A}" type="slidenum">
              <a:rPr lang="en-GB" smtClean="0"/>
              <a:t>‹#›</a:t>
            </a:fld>
            <a:endParaRPr lang="en-GB"/>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24968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EE09A45-8722-4661-B851-885881528767}" type="datetimeFigureOut">
              <a:rPr lang="en-GB" smtClean="0"/>
              <a:t>23/01/2022</a:t>
            </a:fld>
            <a:endParaRPr lang="en-GB"/>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F17E0F3B-43B4-4BE4-A524-033189D69C5A}" type="slidenum">
              <a:rPr lang="en-GB" smtClean="0"/>
              <a:t>‹#›</a:t>
            </a:fld>
            <a:endParaRPr lang="en-GB"/>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601434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CEE09A45-8722-4661-B851-885881528767}" type="datetimeFigureOut">
              <a:rPr lang="en-GB" smtClean="0"/>
              <a:t>23/01/2022</a:t>
            </a:fld>
            <a:endParaRPr lang="en-GB"/>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GB"/>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F17E0F3B-43B4-4BE4-A524-033189D69C5A}" type="slidenum">
              <a:rPr lang="en-GB" smtClean="0"/>
              <a:t>‹#›</a:t>
            </a:fld>
            <a:endParaRPr lang="en-GB"/>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57493821"/>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86AB17-175F-4C31-BE53-1DD26FB6BB7D}"/>
              </a:ext>
            </a:extLst>
          </p:cNvPr>
          <p:cNvSpPr>
            <a:spLocks noGrp="1"/>
          </p:cNvSpPr>
          <p:nvPr>
            <p:ph type="ctrTitle"/>
          </p:nvPr>
        </p:nvSpPr>
        <p:spPr>
          <a:xfrm>
            <a:off x="1553459" y="2129248"/>
            <a:ext cx="8915399" cy="1161853"/>
          </a:xfrm>
        </p:spPr>
        <p:txBody>
          <a:bodyPr>
            <a:noAutofit/>
          </a:bodyPr>
          <a:lstStyle/>
          <a:p>
            <a:r>
              <a:rPr lang="lt-LT" sz="4800" dirty="0"/>
              <a:t>Masažas sergant širdies ir kraujagyslių sistemos ligomis</a:t>
            </a:r>
            <a:endParaRPr lang="en-GB" sz="4800" dirty="0"/>
          </a:p>
        </p:txBody>
      </p:sp>
      <p:pic>
        <p:nvPicPr>
          <p:cNvPr id="4" name="Picture 3">
            <a:extLst>
              <a:ext uri="{FF2B5EF4-FFF2-40B4-BE49-F238E27FC236}">
                <a16:creationId xmlns="" xmlns:a16="http://schemas.microsoft.com/office/drawing/2014/main" id="{6979EEF3-2BB6-42BE-919A-B8E778B03E1B}"/>
              </a:ext>
            </a:extLst>
          </p:cNvPr>
          <p:cNvPicPr>
            <a:picLocks noChangeAspect="1"/>
          </p:cNvPicPr>
          <p:nvPr/>
        </p:nvPicPr>
        <p:blipFill>
          <a:blip r:embed="rId2"/>
          <a:stretch>
            <a:fillRect/>
          </a:stretch>
        </p:blipFill>
        <p:spPr>
          <a:xfrm>
            <a:off x="1117473" y="3552185"/>
            <a:ext cx="6640991" cy="2882307"/>
          </a:xfrm>
          <a:prstGeom prst="rect">
            <a:avLst/>
          </a:prstGeom>
          <a:ln>
            <a:noFill/>
          </a:ln>
          <a:effectLst>
            <a:softEdge rad="112500"/>
          </a:effectLst>
        </p:spPr>
      </p:pic>
      <p:sp>
        <p:nvSpPr>
          <p:cNvPr id="5" name="Antrinis pavadinimas 4"/>
          <p:cNvSpPr>
            <a:spLocks noGrp="1"/>
          </p:cNvSpPr>
          <p:nvPr>
            <p:ph type="subTitle" idx="1"/>
          </p:nvPr>
        </p:nvSpPr>
        <p:spPr/>
        <p:txBody>
          <a:bodyPr/>
          <a:lstStyle/>
          <a:p>
            <a:endParaRPr lang="lt-LT"/>
          </a:p>
        </p:txBody>
      </p:sp>
    </p:spTree>
    <p:extLst>
      <p:ext uri="{BB962C8B-B14F-4D97-AF65-F5344CB8AC3E}">
        <p14:creationId xmlns:p14="http://schemas.microsoft.com/office/powerpoint/2010/main" val="1123735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719468" y="132790"/>
            <a:ext cx="9949368" cy="986326"/>
          </a:xfrm>
        </p:spPr>
        <p:txBody>
          <a:bodyPr/>
          <a:lstStyle/>
          <a:p>
            <a:r>
              <a:rPr lang="lt-LT" dirty="0" smtClean="0"/>
              <a:t>Masažas esant </a:t>
            </a:r>
            <a:r>
              <a:rPr lang="lt-LT" dirty="0" err="1" smtClean="0"/>
              <a:t>hipotenzijai</a:t>
            </a:r>
            <a:endParaRPr lang="lt-LT" dirty="0"/>
          </a:p>
        </p:txBody>
      </p:sp>
      <p:sp>
        <p:nvSpPr>
          <p:cNvPr id="3" name="Turinio vietos rezervavimo ženklas 2"/>
          <p:cNvSpPr>
            <a:spLocks noGrp="1"/>
          </p:cNvSpPr>
          <p:nvPr>
            <p:ph idx="1"/>
          </p:nvPr>
        </p:nvSpPr>
        <p:spPr>
          <a:xfrm>
            <a:off x="1187355" y="900752"/>
            <a:ext cx="10317257" cy="5732060"/>
          </a:xfrm>
        </p:spPr>
        <p:txBody>
          <a:bodyPr/>
          <a:lstStyle/>
          <a:p>
            <a:r>
              <a:rPr lang="lt-LT" dirty="0" err="1" smtClean="0"/>
              <a:t>Hipotenzija</a:t>
            </a:r>
            <a:r>
              <a:rPr lang="lt-LT" dirty="0" smtClean="0"/>
              <a:t> yra būklė , kai </a:t>
            </a:r>
            <a:r>
              <a:rPr lang="lt-LT" dirty="0" err="1" smtClean="0"/>
              <a:t>sistolinis</a:t>
            </a:r>
            <a:r>
              <a:rPr lang="lt-LT" dirty="0" smtClean="0"/>
              <a:t> kraujospūdis neviršija tam tikros ribos žmogui stovint , sėdint , gulint ir pan. </a:t>
            </a:r>
            <a:r>
              <a:rPr lang="lt-LT" dirty="0" err="1" smtClean="0"/>
              <a:t>Hipotenzija</a:t>
            </a:r>
            <a:r>
              <a:rPr lang="lt-LT" dirty="0" smtClean="0"/>
              <a:t> nustatoma , kai </a:t>
            </a:r>
            <a:r>
              <a:rPr lang="lt-LT" dirty="0" err="1" smtClean="0"/>
              <a:t>asmneų</a:t>
            </a:r>
            <a:r>
              <a:rPr lang="lt-LT" dirty="0" smtClean="0"/>
              <a:t> iki 25 -30 metų arterinis kraujospūdis yra mažesnis negu 105-65 </a:t>
            </a:r>
            <a:r>
              <a:rPr lang="lt-LT" dirty="0" err="1" smtClean="0"/>
              <a:t>mmHg</a:t>
            </a:r>
            <a:r>
              <a:rPr lang="lt-LT" dirty="0" smtClean="0"/>
              <a:t> . Fiziologinė </a:t>
            </a:r>
            <a:r>
              <a:rPr lang="lt-LT" dirty="0" err="1" smtClean="0"/>
              <a:t>hipotenzija</a:t>
            </a:r>
            <a:r>
              <a:rPr lang="lt-LT" dirty="0" smtClean="0"/>
              <a:t> gali būti nustatyta jauniems asmenims ir didelio meistriškumo sportininkams , nors jie ir nepatiria nemalonių pojūčių.</a:t>
            </a:r>
          </a:p>
          <a:p>
            <a:endParaRPr lang="lt-LT" dirty="0" smtClean="0"/>
          </a:p>
          <a:p>
            <a:r>
              <a:rPr lang="lt-LT" dirty="0" err="1" smtClean="0"/>
              <a:t>Hipotenzija</a:t>
            </a:r>
            <a:r>
              <a:rPr lang="lt-LT" dirty="0" smtClean="0"/>
              <a:t> gali būti pirminė ( </a:t>
            </a:r>
            <a:r>
              <a:rPr lang="lt-LT" dirty="0" err="1" smtClean="0"/>
              <a:t>esencialinė</a:t>
            </a:r>
            <a:r>
              <a:rPr lang="lt-LT" dirty="0" smtClean="0"/>
              <a:t>) ir </a:t>
            </a:r>
            <a:r>
              <a:rPr lang="lt-LT" dirty="0" err="1" smtClean="0"/>
              <a:t>antrinė.Pirminė</a:t>
            </a:r>
            <a:r>
              <a:rPr lang="lt-LT" dirty="0" smtClean="0"/>
              <a:t> </a:t>
            </a:r>
            <a:r>
              <a:rPr lang="lt-LT" dirty="0" err="1" smtClean="0"/>
              <a:t>hipotenzija</a:t>
            </a:r>
            <a:r>
              <a:rPr lang="lt-LT" dirty="0" smtClean="0"/>
              <a:t> dažniausiai būdinga jaunoms </a:t>
            </a:r>
            <a:r>
              <a:rPr lang="lt-LT" dirty="0" err="1" smtClean="0"/>
              <a:t>asteninio</a:t>
            </a:r>
            <a:r>
              <a:rPr lang="lt-LT" dirty="0" smtClean="0"/>
              <a:t> tipo moterims. Pastebėtas šeiminis polinkis susirgti </a:t>
            </a:r>
            <a:r>
              <a:rPr lang="lt-LT" dirty="0" err="1" smtClean="0"/>
              <a:t>hipotenzija.Liga</a:t>
            </a:r>
            <a:r>
              <a:rPr lang="lt-LT" dirty="0" smtClean="0"/>
              <a:t> skatina mažas fizinis </a:t>
            </a:r>
            <a:r>
              <a:rPr lang="lt-LT" dirty="0" err="1" smtClean="0"/>
              <a:t>aktyvumas,stresas</a:t>
            </a:r>
            <a:r>
              <a:rPr lang="lt-LT" dirty="0" smtClean="0"/>
              <a:t>. Antrinė </a:t>
            </a:r>
            <a:r>
              <a:rPr lang="lt-LT" dirty="0" err="1" smtClean="0"/>
              <a:t>hipotenzija</a:t>
            </a:r>
            <a:r>
              <a:rPr lang="lt-LT" dirty="0" smtClean="0"/>
              <a:t> gali būti endokrininės kilmės , ją gali sukelti kardiovaskulinės komplikacijos (aortos stenozė , širdies ritmo sutrikimai , miokardo , infarktas, plaučių arterijos trombinė embolija).</a:t>
            </a:r>
            <a:r>
              <a:rPr lang="lt-LT" dirty="0" err="1" smtClean="0"/>
              <a:t>Hipotenzija</a:t>
            </a:r>
            <a:r>
              <a:rPr lang="lt-LT" dirty="0" smtClean="0"/>
              <a:t> būna ūmi ir lėtinė.</a:t>
            </a:r>
          </a:p>
          <a:p>
            <a:endParaRPr lang="lt-LT" dirty="0" smtClean="0"/>
          </a:p>
          <a:p>
            <a:r>
              <a:rPr lang="lt-LT" dirty="0" err="1" smtClean="0"/>
              <a:t>Ortostatinė</a:t>
            </a:r>
            <a:r>
              <a:rPr lang="lt-LT" dirty="0" smtClean="0"/>
              <a:t> </a:t>
            </a:r>
            <a:r>
              <a:rPr lang="lt-LT" dirty="0" err="1" smtClean="0"/>
              <a:t>hipotenzija</a:t>
            </a:r>
            <a:r>
              <a:rPr lang="lt-LT" dirty="0" smtClean="0"/>
              <a:t> yra staigus kraujospūdžio sumažėjimas (</a:t>
            </a:r>
            <a:r>
              <a:rPr lang="lt-LT" dirty="0" err="1" smtClean="0"/>
              <a:t>pvz</a:t>
            </a:r>
            <a:r>
              <a:rPr lang="lt-LT" dirty="0" smtClean="0"/>
              <a:t>: staiga atsistojus).Ji gali sukelti regėjimo sutrikimą , galvos svaigimą bei kitus nemalonius </a:t>
            </a:r>
            <a:r>
              <a:rPr lang="lt-LT" dirty="0" err="1" smtClean="0"/>
              <a:t>pojūčius.Šios</a:t>
            </a:r>
            <a:r>
              <a:rPr lang="lt-LT" dirty="0" smtClean="0"/>
              <a:t> ligos priežastys tos pačios kaip ir </a:t>
            </a:r>
            <a:r>
              <a:rPr lang="lt-LT" dirty="0" err="1" smtClean="0"/>
              <a:t>esencialinės</a:t>
            </a:r>
            <a:r>
              <a:rPr lang="lt-LT" dirty="0" smtClean="0"/>
              <a:t> </a:t>
            </a:r>
            <a:r>
              <a:rPr lang="lt-LT" dirty="0" err="1" smtClean="0"/>
              <a:t>hipotenzijos</a:t>
            </a:r>
            <a:r>
              <a:rPr lang="lt-LT" dirty="0" smtClean="0"/>
              <a:t> , taip pat gali lemti autonominės nervų sistemos sutrikimas (sergant cukriniu </a:t>
            </a:r>
            <a:r>
              <a:rPr lang="lt-LT" dirty="0" err="1" smtClean="0"/>
              <a:t>diabetu,polineuropatija</a:t>
            </a:r>
            <a:r>
              <a:rPr lang="lt-LT" dirty="0" smtClean="0"/>
              <a:t>). </a:t>
            </a:r>
            <a:endParaRPr lang="lt-LT" dirty="0"/>
          </a:p>
        </p:txBody>
      </p:sp>
    </p:spTree>
    <p:extLst>
      <p:ext uri="{BB962C8B-B14F-4D97-AF65-F5344CB8AC3E}">
        <p14:creationId xmlns:p14="http://schemas.microsoft.com/office/powerpoint/2010/main" val="3351292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B6AEEB6-D1A0-4754-8570-BCC1B101049C}"/>
              </a:ext>
            </a:extLst>
          </p:cNvPr>
          <p:cNvSpPr>
            <a:spLocks noGrp="1"/>
          </p:cNvSpPr>
          <p:nvPr>
            <p:ph idx="1"/>
          </p:nvPr>
        </p:nvSpPr>
        <p:spPr>
          <a:xfrm>
            <a:off x="2016006" y="423081"/>
            <a:ext cx="8915400" cy="1405720"/>
          </a:xfrm>
        </p:spPr>
        <p:txBody>
          <a:bodyPr/>
          <a:lstStyle/>
          <a:p>
            <a:r>
              <a:rPr lang="lt-LT" dirty="0" smtClean="0"/>
              <a:t>Sergantys </a:t>
            </a:r>
            <a:r>
              <a:rPr lang="lt-LT" dirty="0" err="1" smtClean="0"/>
              <a:t>hipotenzija</a:t>
            </a:r>
            <a:r>
              <a:rPr lang="lt-LT" dirty="0" smtClean="0"/>
              <a:t> žmonės jaučia silpnumą , juos kamuoja galvos skausmas, sumažėja bendras organizmo tonusas.</a:t>
            </a:r>
          </a:p>
          <a:p>
            <a:endParaRPr lang="en-GB" dirty="0"/>
          </a:p>
        </p:txBody>
      </p:sp>
      <p:pic>
        <p:nvPicPr>
          <p:cNvPr id="4" name="Paveikslėlis 3"/>
          <p:cNvPicPr>
            <a:picLocks noChangeAspect="1"/>
          </p:cNvPicPr>
          <p:nvPr/>
        </p:nvPicPr>
        <p:blipFill>
          <a:blip r:embed="rId2"/>
          <a:stretch>
            <a:fillRect/>
          </a:stretch>
        </p:blipFill>
        <p:spPr>
          <a:xfrm>
            <a:off x="6473706" y="1705969"/>
            <a:ext cx="5040004" cy="3780003"/>
          </a:xfrm>
          <a:prstGeom prst="rect">
            <a:avLst/>
          </a:prstGeom>
        </p:spPr>
      </p:pic>
      <p:pic>
        <p:nvPicPr>
          <p:cNvPr id="5" name="Paveikslėlis 4"/>
          <p:cNvPicPr>
            <a:picLocks noChangeAspect="1"/>
          </p:cNvPicPr>
          <p:nvPr/>
        </p:nvPicPr>
        <p:blipFill>
          <a:blip r:embed="rId3"/>
          <a:stretch>
            <a:fillRect/>
          </a:stretch>
        </p:blipFill>
        <p:spPr>
          <a:xfrm>
            <a:off x="2497256" y="1421499"/>
            <a:ext cx="2857500" cy="1885950"/>
          </a:xfrm>
          <a:prstGeom prst="rect">
            <a:avLst/>
          </a:prstGeom>
        </p:spPr>
      </p:pic>
      <p:pic>
        <p:nvPicPr>
          <p:cNvPr id="6" name="Paveikslėlis 5"/>
          <p:cNvPicPr>
            <a:picLocks noChangeAspect="1"/>
          </p:cNvPicPr>
          <p:nvPr/>
        </p:nvPicPr>
        <p:blipFill>
          <a:blip r:embed="rId4"/>
          <a:stretch>
            <a:fillRect/>
          </a:stretch>
        </p:blipFill>
        <p:spPr>
          <a:xfrm>
            <a:off x="2152365" y="3841523"/>
            <a:ext cx="4021256" cy="2682178"/>
          </a:xfrm>
          <a:prstGeom prst="rect">
            <a:avLst/>
          </a:prstGeom>
        </p:spPr>
      </p:pic>
    </p:spTree>
    <p:extLst>
      <p:ext uri="{BB962C8B-B14F-4D97-AF65-F5344CB8AC3E}">
        <p14:creationId xmlns:p14="http://schemas.microsoft.com/office/powerpoint/2010/main" val="2942581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A7913B3-3A75-499D-BAA8-C7A42307C96F}"/>
              </a:ext>
            </a:extLst>
          </p:cNvPr>
          <p:cNvSpPr>
            <a:spLocks noGrp="1"/>
          </p:cNvSpPr>
          <p:nvPr>
            <p:ph idx="1"/>
          </p:nvPr>
        </p:nvSpPr>
        <p:spPr>
          <a:xfrm>
            <a:off x="1746913" y="191068"/>
            <a:ext cx="9757699" cy="6550926"/>
          </a:xfrm>
        </p:spPr>
        <p:txBody>
          <a:bodyPr/>
          <a:lstStyle/>
          <a:p>
            <a:r>
              <a:rPr lang="lt-LT" b="1" dirty="0" smtClean="0"/>
              <a:t>Masažo indikacijos </a:t>
            </a:r>
            <a:r>
              <a:rPr lang="lt-LT" dirty="0" smtClean="0"/>
              <a:t>: lėtinė </a:t>
            </a:r>
            <a:r>
              <a:rPr lang="lt-LT" dirty="0" err="1" smtClean="0"/>
              <a:t>hipotenzija</a:t>
            </a:r>
            <a:r>
              <a:rPr lang="lt-LT" dirty="0" smtClean="0"/>
              <a:t> , sukelianti nemalonių pojūčių.</a:t>
            </a:r>
          </a:p>
          <a:p>
            <a:r>
              <a:rPr lang="lt-LT" b="1" dirty="0" smtClean="0"/>
              <a:t>Masažo uždaviniai</a:t>
            </a:r>
            <a:r>
              <a:rPr lang="lt-LT" dirty="0" smtClean="0"/>
              <a:t>: 1)padidinti vegetacinės nervų </a:t>
            </a:r>
            <a:r>
              <a:rPr lang="lt-LT" dirty="0" err="1" smtClean="0"/>
              <a:t>sistemo</a:t>
            </a:r>
            <a:r>
              <a:rPr lang="lt-LT" dirty="0" smtClean="0"/>
              <a:t> tonusą, </a:t>
            </a:r>
          </a:p>
          <a:p>
            <a:r>
              <a:rPr lang="lt-LT" dirty="0" smtClean="0"/>
              <a:t>2) padidinti kraujospūdį.</a:t>
            </a:r>
          </a:p>
          <a:p>
            <a:r>
              <a:rPr lang="lt-LT" dirty="0" smtClean="0"/>
              <a:t>Masažas gali būti daromas pagal dvi metodikas.</a:t>
            </a:r>
          </a:p>
          <a:p>
            <a:endParaRPr lang="lt-LT" dirty="0" smtClean="0"/>
          </a:p>
          <a:p>
            <a:endParaRPr lang="lt-LT" dirty="0"/>
          </a:p>
          <a:p>
            <a:r>
              <a:rPr lang="lt-LT" b="1" dirty="0" smtClean="0"/>
              <a:t>Masažo procedūros planas pagal pirmą metodiką:</a:t>
            </a:r>
            <a:r>
              <a:rPr lang="lt-LT" dirty="0" smtClean="0"/>
              <a:t> </a:t>
            </a:r>
          </a:p>
          <a:p>
            <a:r>
              <a:rPr lang="lt-LT" dirty="0" smtClean="0"/>
              <a:t>1)segmentinis </a:t>
            </a:r>
            <a:r>
              <a:rPr lang="lt-LT" dirty="0" err="1" smtClean="0"/>
              <a:t>priestuburinių</a:t>
            </a:r>
            <a:r>
              <a:rPr lang="lt-LT" dirty="0" smtClean="0"/>
              <a:t> sričių zonų nuo S5 iki </a:t>
            </a:r>
            <a:r>
              <a:rPr lang="lt-LT" dirty="0" err="1" smtClean="0"/>
              <a:t>Th</a:t>
            </a:r>
            <a:r>
              <a:rPr lang="lt-LT" dirty="0" smtClean="0"/>
              <a:t> masažas</a:t>
            </a:r>
          </a:p>
          <a:p>
            <a:r>
              <a:rPr lang="lt-LT" dirty="0" smtClean="0"/>
              <a:t>2)juosmens kryžmens srities bei sėdmenų masažas</a:t>
            </a:r>
          </a:p>
          <a:p>
            <a:r>
              <a:rPr lang="lt-LT" dirty="0" smtClean="0"/>
              <a:t>3)kojos nugarinio paviršiaus masažas </a:t>
            </a:r>
          </a:p>
          <a:p>
            <a:r>
              <a:rPr lang="lt-LT" dirty="0" smtClean="0"/>
              <a:t>4)kojos priekinio paviršiaus masažas </a:t>
            </a:r>
          </a:p>
          <a:p>
            <a:r>
              <a:rPr lang="lt-LT" dirty="0" smtClean="0"/>
              <a:t>5)pilvo masažas </a:t>
            </a:r>
          </a:p>
          <a:p>
            <a:endParaRPr lang="lt-LT" dirty="0"/>
          </a:p>
          <a:p>
            <a:r>
              <a:rPr lang="lt-LT" b="1" dirty="0" smtClean="0"/>
              <a:t>Masažuojamojo padėtis : </a:t>
            </a:r>
            <a:r>
              <a:rPr lang="lt-LT" dirty="0" smtClean="0"/>
              <a:t>guli </a:t>
            </a:r>
            <a:r>
              <a:rPr lang="lt-LT" dirty="0" err="1" smtClean="0"/>
              <a:t>knūbsčias</a:t>
            </a:r>
            <a:r>
              <a:rPr lang="lt-LT" dirty="0" smtClean="0"/>
              <a:t> , po čiurnomis volelis.</a:t>
            </a:r>
          </a:p>
          <a:p>
            <a:endParaRPr lang="en-GB" dirty="0"/>
          </a:p>
        </p:txBody>
      </p:sp>
    </p:spTree>
    <p:extLst>
      <p:ext uri="{BB962C8B-B14F-4D97-AF65-F5344CB8AC3E}">
        <p14:creationId xmlns:p14="http://schemas.microsoft.com/office/powerpoint/2010/main" val="1204065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2592925" y="187382"/>
            <a:ext cx="8911687" cy="1280890"/>
          </a:xfrm>
        </p:spPr>
        <p:txBody>
          <a:bodyPr>
            <a:normAutofit fontScale="90000"/>
          </a:bodyPr>
          <a:lstStyle/>
          <a:p>
            <a:r>
              <a:rPr lang="lt-LT" dirty="0" smtClean="0"/>
              <a:t>Masažas sergant periferinių kraujagyslių ligomis</a:t>
            </a:r>
            <a:endParaRPr lang="lt-LT" dirty="0"/>
          </a:p>
        </p:txBody>
      </p:sp>
      <p:sp>
        <p:nvSpPr>
          <p:cNvPr id="3" name="Turinio vietos rezervavimo ženklas 2"/>
          <p:cNvSpPr>
            <a:spLocks noGrp="1"/>
          </p:cNvSpPr>
          <p:nvPr>
            <p:ph idx="1"/>
          </p:nvPr>
        </p:nvSpPr>
        <p:spPr>
          <a:xfrm>
            <a:off x="1828800" y="1351127"/>
            <a:ext cx="9675812" cy="5322627"/>
          </a:xfrm>
        </p:spPr>
        <p:txBody>
          <a:bodyPr>
            <a:normAutofit/>
          </a:bodyPr>
          <a:lstStyle/>
          <a:p>
            <a:r>
              <a:rPr lang="lt-LT" dirty="0" smtClean="0"/>
              <a:t>Dažniausiai pasitaikančios periferinių kraujagyslių ligos yra vidinės arterijos sienelės uždegimas (</a:t>
            </a:r>
            <a:r>
              <a:rPr lang="lt-LT" dirty="0" err="1" smtClean="0"/>
              <a:t>obliteracinis</a:t>
            </a:r>
            <a:r>
              <a:rPr lang="lt-LT" dirty="0" smtClean="0"/>
              <a:t> </a:t>
            </a:r>
            <a:r>
              <a:rPr lang="lt-LT" dirty="0" err="1" smtClean="0"/>
              <a:t>endarteritas</a:t>
            </a:r>
            <a:r>
              <a:rPr lang="lt-LT" dirty="0" smtClean="0"/>
              <a:t> arba Biurgerio liga ), </a:t>
            </a:r>
            <a:r>
              <a:rPr lang="lt-LT" dirty="0" err="1" smtClean="0"/>
              <a:t>angiospazmai</a:t>
            </a:r>
            <a:r>
              <a:rPr lang="lt-LT" dirty="0" smtClean="0"/>
              <a:t> (Reino liga), </a:t>
            </a:r>
            <a:r>
              <a:rPr lang="lt-LT" dirty="0" err="1" smtClean="0"/>
              <a:t>varikozinis</a:t>
            </a:r>
            <a:r>
              <a:rPr lang="lt-LT" dirty="0" smtClean="0"/>
              <a:t> (mazginis) kojų venų išsiplėtimas , </a:t>
            </a:r>
            <a:r>
              <a:rPr lang="lt-LT" dirty="0" err="1" smtClean="0"/>
              <a:t>tromboflebitas</a:t>
            </a:r>
            <a:r>
              <a:rPr lang="lt-LT" dirty="0" smtClean="0"/>
              <a:t> (venų uždegimas)</a:t>
            </a:r>
          </a:p>
        </p:txBody>
      </p:sp>
      <p:pic>
        <p:nvPicPr>
          <p:cNvPr id="4" name="Paveikslėlis 3"/>
          <p:cNvPicPr>
            <a:picLocks noChangeAspect="1"/>
          </p:cNvPicPr>
          <p:nvPr/>
        </p:nvPicPr>
        <p:blipFill>
          <a:blip r:embed="rId2"/>
          <a:stretch>
            <a:fillRect/>
          </a:stretch>
        </p:blipFill>
        <p:spPr>
          <a:xfrm>
            <a:off x="7048768" y="4893464"/>
            <a:ext cx="3694977" cy="1964535"/>
          </a:xfrm>
          <a:prstGeom prst="rect">
            <a:avLst/>
          </a:prstGeom>
        </p:spPr>
      </p:pic>
    </p:spTree>
    <p:extLst>
      <p:ext uri="{BB962C8B-B14F-4D97-AF65-F5344CB8AC3E}">
        <p14:creationId xmlns:p14="http://schemas.microsoft.com/office/powerpoint/2010/main" val="2602121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1487606" y="95535"/>
            <a:ext cx="10536072" cy="6550926"/>
          </a:xfrm>
        </p:spPr>
        <p:txBody>
          <a:bodyPr/>
          <a:lstStyle/>
          <a:p>
            <a:r>
              <a:rPr lang="lt-LT" b="1" dirty="0" smtClean="0"/>
              <a:t>Masažo indikacijos </a:t>
            </a:r>
            <a:r>
              <a:rPr lang="lt-LT" dirty="0" smtClean="0"/>
              <a:t>: pradinės stadijos </a:t>
            </a:r>
            <a:r>
              <a:rPr lang="lt-LT" dirty="0" err="1" smtClean="0"/>
              <a:t>obliteracinis</a:t>
            </a:r>
            <a:r>
              <a:rPr lang="lt-LT" dirty="0" smtClean="0"/>
              <a:t> </a:t>
            </a:r>
            <a:r>
              <a:rPr lang="lt-LT" dirty="0" err="1" smtClean="0"/>
              <a:t>endarteritas</a:t>
            </a:r>
            <a:r>
              <a:rPr lang="lt-LT" dirty="0" smtClean="0"/>
              <a:t> </a:t>
            </a:r>
          </a:p>
          <a:p>
            <a:endParaRPr lang="lt-LT" dirty="0" smtClean="0"/>
          </a:p>
          <a:p>
            <a:r>
              <a:rPr lang="lt-LT" b="1" dirty="0" smtClean="0"/>
              <a:t>Masažo uždaviniai </a:t>
            </a:r>
            <a:r>
              <a:rPr lang="lt-LT" dirty="0" smtClean="0"/>
              <a:t>: </a:t>
            </a:r>
          </a:p>
          <a:p>
            <a:r>
              <a:rPr lang="lt-LT" dirty="0" smtClean="0"/>
              <a:t>1) Stimuliuoti parasimpatinės nervų sistemos veiklą , </a:t>
            </a:r>
          </a:p>
          <a:p>
            <a:r>
              <a:rPr lang="lt-LT" dirty="0" smtClean="0"/>
              <a:t>2) Gerinti arterinę kraujotaką </a:t>
            </a:r>
          </a:p>
          <a:p>
            <a:endParaRPr lang="lt-LT" dirty="0" smtClean="0"/>
          </a:p>
          <a:p>
            <a:r>
              <a:rPr lang="lt-LT" b="1" dirty="0" smtClean="0"/>
              <a:t>Masažo procedūros planas </a:t>
            </a:r>
            <a:r>
              <a:rPr lang="lt-LT" dirty="0" smtClean="0"/>
              <a:t>:</a:t>
            </a:r>
          </a:p>
          <a:p>
            <a:r>
              <a:rPr lang="lt-LT" dirty="0" smtClean="0"/>
              <a:t> 1) segmentinis </a:t>
            </a:r>
            <a:r>
              <a:rPr lang="lt-LT" dirty="0" err="1" smtClean="0"/>
              <a:t>priestuburinių</a:t>
            </a:r>
            <a:r>
              <a:rPr lang="lt-LT" dirty="0" smtClean="0"/>
              <a:t> sričių nuo S2 IKI Th10 masažas</a:t>
            </a:r>
          </a:p>
          <a:p>
            <a:r>
              <a:rPr lang="lt-LT" dirty="0" smtClean="0"/>
              <a:t>2) juosmens ir kryžmens srities bei sėdmenų masažas </a:t>
            </a:r>
          </a:p>
          <a:p>
            <a:r>
              <a:rPr lang="lt-LT" dirty="0" smtClean="0"/>
              <a:t>3)Kojos priekinio paviršiaus masažas </a:t>
            </a:r>
          </a:p>
          <a:p>
            <a:endParaRPr lang="lt-LT" dirty="0" smtClean="0"/>
          </a:p>
          <a:p>
            <a:r>
              <a:rPr lang="lt-LT" b="1" dirty="0" smtClean="0"/>
              <a:t>Masažuojamo padėtis </a:t>
            </a:r>
            <a:r>
              <a:rPr lang="lt-LT" dirty="0" smtClean="0"/>
              <a:t>: guli </a:t>
            </a:r>
            <a:r>
              <a:rPr lang="lt-LT" dirty="0" err="1" smtClean="0"/>
              <a:t>kniūbščias</a:t>
            </a:r>
            <a:r>
              <a:rPr lang="lt-LT" dirty="0" smtClean="0"/>
              <a:t> , po čiurnomis volelis .</a:t>
            </a:r>
          </a:p>
          <a:p>
            <a:pPr marL="0" indent="0">
              <a:buNone/>
            </a:pPr>
            <a:r>
              <a:rPr lang="lt-LT" dirty="0" smtClean="0"/>
              <a:t> </a:t>
            </a:r>
            <a:endParaRPr lang="lt-LT" dirty="0"/>
          </a:p>
        </p:txBody>
      </p:sp>
    </p:spTree>
    <p:extLst>
      <p:ext uri="{BB962C8B-B14F-4D97-AF65-F5344CB8AC3E}">
        <p14:creationId xmlns:p14="http://schemas.microsoft.com/office/powerpoint/2010/main" val="2373166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651379" y="122830"/>
            <a:ext cx="10317708" cy="1119116"/>
          </a:xfrm>
        </p:spPr>
        <p:txBody>
          <a:bodyPr/>
          <a:lstStyle/>
          <a:p>
            <a:r>
              <a:rPr lang="lt-LT" dirty="0" smtClean="0"/>
              <a:t>Masažas sergant Reino liga</a:t>
            </a:r>
            <a:endParaRPr lang="lt-LT" dirty="0"/>
          </a:p>
        </p:txBody>
      </p:sp>
      <p:sp>
        <p:nvSpPr>
          <p:cNvPr id="3" name="Turinio vietos rezervavimo ženklas 2"/>
          <p:cNvSpPr>
            <a:spLocks noGrp="1"/>
          </p:cNvSpPr>
          <p:nvPr>
            <p:ph idx="1"/>
          </p:nvPr>
        </p:nvSpPr>
        <p:spPr>
          <a:xfrm>
            <a:off x="832513" y="1337481"/>
            <a:ext cx="11136574" cy="5308979"/>
          </a:xfrm>
        </p:spPr>
        <p:txBody>
          <a:bodyPr/>
          <a:lstStyle/>
          <a:p>
            <a:r>
              <a:rPr lang="lt-LT" dirty="0" smtClean="0"/>
              <a:t>Reino liga – priepuoliniai rankų ir kojų pirštų kraujagyslių spazmai . Ši liga pasireiškia taip : iš pradžių rankų , rečiau – kojų pirštai pabąla , vėliau – pamėlynuoja (cianozė) , galiausiai – parausta (</a:t>
            </a:r>
            <a:r>
              <a:rPr lang="lt-LT" dirty="0" err="1" smtClean="0"/>
              <a:t>hiperemija</a:t>
            </a:r>
            <a:r>
              <a:rPr lang="lt-LT" dirty="0" smtClean="0"/>
              <a:t>) .</a:t>
            </a:r>
          </a:p>
          <a:p>
            <a:endParaRPr lang="lt-LT" dirty="0"/>
          </a:p>
          <a:p>
            <a:endParaRPr lang="lt-LT" dirty="0"/>
          </a:p>
        </p:txBody>
      </p:sp>
      <p:pic>
        <p:nvPicPr>
          <p:cNvPr id="7" name="Paveikslėlis 6"/>
          <p:cNvPicPr>
            <a:picLocks noChangeAspect="1"/>
          </p:cNvPicPr>
          <p:nvPr/>
        </p:nvPicPr>
        <p:blipFill>
          <a:blip r:embed="rId2"/>
          <a:stretch>
            <a:fillRect/>
          </a:stretch>
        </p:blipFill>
        <p:spPr>
          <a:xfrm>
            <a:off x="3935104" y="2088108"/>
            <a:ext cx="6205183" cy="4653887"/>
          </a:xfrm>
          <a:prstGeom prst="rect">
            <a:avLst/>
          </a:prstGeom>
        </p:spPr>
      </p:pic>
    </p:spTree>
    <p:extLst>
      <p:ext uri="{BB962C8B-B14F-4D97-AF65-F5344CB8AC3E}">
        <p14:creationId xmlns:p14="http://schemas.microsoft.com/office/powerpoint/2010/main" val="3399495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764274" y="668741"/>
            <a:ext cx="11273051" cy="5268036"/>
          </a:xfrm>
        </p:spPr>
        <p:txBody>
          <a:bodyPr/>
          <a:lstStyle/>
          <a:p>
            <a:r>
              <a:rPr lang="lt-LT" dirty="0" smtClean="0"/>
              <a:t>Pirštus gali skaudėti , o priepuolio pabaigoje jie paburksta , aptirpsta , pasidaro nejautrūs . Spazmus sukelia šaltis , emocijas . Iš pradžių jie apima simetriškai kelis plaštakų pirštus, vėliau gali apimti visas plaštakas , pėdas ausų kaušelius , nosies ir net liežuvio galiuką. Ilgainiui , priepuoliams kartojantis , sutrinka audinių mityba , suplonėja pirštų galų pagalvėlės, atsiranda sunkiai gyjančios opos.</a:t>
            </a:r>
          </a:p>
          <a:p>
            <a:r>
              <a:rPr lang="lt-LT" dirty="0" smtClean="0"/>
              <a:t>Reino liga gali būti pirminė , kai nėra kitos ligos. Dažniau ja serga jaunos iki 30 metų moterys , turinčios </a:t>
            </a:r>
            <a:r>
              <a:rPr lang="lt-LT" dirty="0" err="1" smtClean="0"/>
              <a:t>šeimininį</a:t>
            </a:r>
            <a:r>
              <a:rPr lang="lt-LT" dirty="0" smtClean="0"/>
              <a:t> </a:t>
            </a:r>
            <a:r>
              <a:rPr lang="lt-LT" dirty="0" err="1" smtClean="0"/>
              <a:t>polinkį.Paprastai</a:t>
            </a:r>
            <a:r>
              <a:rPr lang="lt-LT" dirty="0" smtClean="0"/>
              <a:t> šios ligos eiga yra gerybinė.</a:t>
            </a:r>
          </a:p>
          <a:p>
            <a:r>
              <a:rPr lang="lt-LT" dirty="0" smtClean="0"/>
              <a:t>Antrinės Reino ligos priežastys yra sistemines ligos (</a:t>
            </a:r>
            <a:r>
              <a:rPr lang="lt-LT" dirty="0" err="1" smtClean="0"/>
              <a:t>sklerodermija</a:t>
            </a:r>
            <a:r>
              <a:rPr lang="lt-LT" dirty="0"/>
              <a:t> </a:t>
            </a:r>
            <a:r>
              <a:rPr lang="lt-LT" dirty="0" smtClean="0"/>
              <a:t>– sistemine raudonoji vilkligė ) arterijų </a:t>
            </a:r>
            <a:r>
              <a:rPr lang="lt-LT" dirty="0" err="1" smtClean="0"/>
              <a:t>okliuzija</a:t>
            </a:r>
            <a:r>
              <a:rPr lang="lt-LT" dirty="0" smtClean="0"/>
              <a:t> (užakimas) , profesinės traumos (dėl vibracijos poveikio) , vaistų ir toksinų poveikis . Antrinė Reino liga neretai įgyja piktybinę eigą , sukelia sunkiai gyjančias opas ar net gangreną.</a:t>
            </a:r>
          </a:p>
          <a:p>
            <a:endParaRPr lang="lt-LT" dirty="0"/>
          </a:p>
        </p:txBody>
      </p:sp>
      <p:pic>
        <p:nvPicPr>
          <p:cNvPr id="2" name="Paveikslėlis 1"/>
          <p:cNvPicPr>
            <a:picLocks noChangeAspect="1"/>
          </p:cNvPicPr>
          <p:nvPr/>
        </p:nvPicPr>
        <p:blipFill>
          <a:blip r:embed="rId2"/>
          <a:stretch>
            <a:fillRect/>
          </a:stretch>
        </p:blipFill>
        <p:spPr>
          <a:xfrm>
            <a:off x="5815082" y="4012442"/>
            <a:ext cx="2441813" cy="2441813"/>
          </a:xfrm>
          <a:prstGeom prst="rect">
            <a:avLst/>
          </a:prstGeom>
        </p:spPr>
      </p:pic>
    </p:spTree>
    <p:extLst>
      <p:ext uri="{BB962C8B-B14F-4D97-AF65-F5344CB8AC3E}">
        <p14:creationId xmlns:p14="http://schemas.microsoft.com/office/powerpoint/2010/main" val="2023329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733267" y="136478"/>
            <a:ext cx="10085694" cy="846161"/>
          </a:xfrm>
        </p:spPr>
        <p:txBody>
          <a:bodyPr/>
          <a:lstStyle/>
          <a:p>
            <a:r>
              <a:rPr lang="lt-LT" dirty="0" smtClean="0"/>
              <a:t>Reino liga</a:t>
            </a:r>
            <a:endParaRPr lang="lt-LT" dirty="0"/>
          </a:p>
        </p:txBody>
      </p:sp>
      <p:sp>
        <p:nvSpPr>
          <p:cNvPr id="3" name="Turinio vietos rezervavimo ženklas 2"/>
          <p:cNvSpPr>
            <a:spLocks noGrp="1"/>
          </p:cNvSpPr>
          <p:nvPr>
            <p:ph idx="1"/>
          </p:nvPr>
        </p:nvSpPr>
        <p:spPr>
          <a:xfrm>
            <a:off x="873457" y="1392072"/>
            <a:ext cx="11177516" cy="5336274"/>
          </a:xfrm>
        </p:spPr>
        <p:txBody>
          <a:bodyPr/>
          <a:lstStyle/>
          <a:p>
            <a:r>
              <a:rPr lang="lt-LT" b="1" dirty="0" smtClean="0"/>
              <a:t>Masažo indikacijos  : </a:t>
            </a:r>
            <a:r>
              <a:rPr lang="lt-LT" dirty="0" smtClean="0"/>
              <a:t>rankų kraujagyslių spazmai , Reino liga.</a:t>
            </a:r>
          </a:p>
          <a:p>
            <a:r>
              <a:rPr lang="lt-LT" b="1" dirty="0" smtClean="0"/>
              <a:t>Masažo procedūros planas: </a:t>
            </a:r>
          </a:p>
          <a:p>
            <a:r>
              <a:rPr lang="lt-LT" dirty="0" smtClean="0"/>
              <a:t>1)Segmentinis </a:t>
            </a:r>
            <a:r>
              <a:rPr lang="lt-LT" dirty="0" err="1" smtClean="0"/>
              <a:t>priestuburinių</a:t>
            </a:r>
            <a:r>
              <a:rPr lang="lt-LT" dirty="0" smtClean="0"/>
              <a:t> sričių nuo Th7 iki C3 masažas</a:t>
            </a:r>
          </a:p>
          <a:p>
            <a:r>
              <a:rPr lang="lt-LT" dirty="0" smtClean="0"/>
              <a:t>2)apykaklės srities ir kaklo nugarinių paviršių masažas</a:t>
            </a:r>
          </a:p>
          <a:p>
            <a:r>
              <a:rPr lang="lt-LT" dirty="0" smtClean="0"/>
              <a:t>3)rankos nugarinio paviršiaus masažas</a:t>
            </a:r>
          </a:p>
          <a:p>
            <a:r>
              <a:rPr lang="lt-LT" b="1" dirty="0" smtClean="0"/>
              <a:t>Masažuojamojo padėtys </a:t>
            </a:r>
            <a:r>
              <a:rPr lang="lt-LT" dirty="0" smtClean="0"/>
              <a:t>: sėdi ant kėdės be atlošo , sulenktos per alkūnes rankos padėtos ant staliuko, galva – ant sulenktų rankų.</a:t>
            </a:r>
          </a:p>
          <a:p>
            <a:endParaRPr lang="lt-LT" dirty="0"/>
          </a:p>
        </p:txBody>
      </p:sp>
    </p:spTree>
    <p:extLst>
      <p:ext uri="{BB962C8B-B14F-4D97-AF65-F5344CB8AC3E}">
        <p14:creationId xmlns:p14="http://schemas.microsoft.com/office/powerpoint/2010/main" val="3907045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733266" y="150125"/>
            <a:ext cx="10458733" cy="1310185"/>
          </a:xfrm>
        </p:spPr>
        <p:txBody>
          <a:bodyPr>
            <a:normAutofit fontScale="90000"/>
          </a:bodyPr>
          <a:lstStyle/>
          <a:p>
            <a:r>
              <a:rPr lang="lt-LT" dirty="0" smtClean="0"/>
              <a:t>Masažas </a:t>
            </a:r>
            <a:r>
              <a:rPr lang="lt-LT" dirty="0" err="1" smtClean="0"/>
              <a:t>esnt</a:t>
            </a:r>
            <a:r>
              <a:rPr lang="lt-LT" dirty="0" smtClean="0"/>
              <a:t> </a:t>
            </a:r>
            <a:r>
              <a:rPr lang="lt-LT" dirty="0" err="1" smtClean="0"/>
              <a:t>varikoziniam</a:t>
            </a:r>
            <a:r>
              <a:rPr lang="lt-LT" dirty="0" smtClean="0"/>
              <a:t> (mazginiam) kojų venų išsiplėtimui ir </a:t>
            </a:r>
            <a:r>
              <a:rPr lang="lt-LT" dirty="0" err="1" smtClean="0"/>
              <a:t>tromboflebitui</a:t>
            </a:r>
            <a:r>
              <a:rPr lang="lt-LT" dirty="0" smtClean="0"/>
              <a:t> (venų uždegimui)</a:t>
            </a:r>
            <a:endParaRPr lang="lt-LT" dirty="0"/>
          </a:p>
        </p:txBody>
      </p:sp>
      <p:sp>
        <p:nvSpPr>
          <p:cNvPr id="3" name="Turinio vietos rezervavimo ženklas 2"/>
          <p:cNvSpPr>
            <a:spLocks noGrp="1"/>
          </p:cNvSpPr>
          <p:nvPr>
            <p:ph idx="1"/>
          </p:nvPr>
        </p:nvSpPr>
        <p:spPr>
          <a:xfrm>
            <a:off x="1596788" y="2129051"/>
            <a:ext cx="10413242" cy="4558352"/>
          </a:xfrm>
        </p:spPr>
        <p:txBody>
          <a:bodyPr/>
          <a:lstStyle/>
          <a:p>
            <a:r>
              <a:rPr lang="lt-LT" dirty="0" smtClean="0"/>
              <a:t>Venų </a:t>
            </a:r>
            <a:r>
              <a:rPr lang="lt-LT" dirty="0" err="1" smtClean="0"/>
              <a:t>varikozė</a:t>
            </a:r>
            <a:r>
              <a:rPr lang="lt-LT" dirty="0" smtClean="0"/>
              <a:t> – poodinių venų išsiplėtimas dėl jų </a:t>
            </a:r>
            <a:r>
              <a:rPr lang="lt-LT" dirty="0" err="1" smtClean="0"/>
              <a:t>vožtyvų</a:t>
            </a:r>
            <a:r>
              <a:rPr lang="lt-LT" dirty="0" smtClean="0"/>
              <a:t> </a:t>
            </a:r>
            <a:r>
              <a:rPr lang="lt-LT" dirty="0" err="1" smtClean="0"/>
              <a:t>nesandarumo</a:t>
            </a:r>
            <a:r>
              <a:rPr lang="lt-LT" dirty="0" smtClean="0"/>
              <a:t> ir venos sienelės raumeninio elastinio sluoksnio silpnumo. Pirminės </a:t>
            </a:r>
            <a:r>
              <a:rPr lang="lt-LT" dirty="0" err="1" smtClean="0"/>
              <a:t>varikozės</a:t>
            </a:r>
            <a:r>
              <a:rPr lang="lt-LT" dirty="0" smtClean="0"/>
              <a:t> priežastys yra vyresnis amžius, ilgas stovėjimas ar </a:t>
            </a:r>
            <a:r>
              <a:rPr lang="lt-LT" dirty="0" err="1" smtClean="0"/>
              <a:t>sėdejimas</a:t>
            </a:r>
            <a:r>
              <a:rPr lang="lt-LT" dirty="0" smtClean="0"/>
              <a:t>, nėštumas, nutukimas, </a:t>
            </a:r>
            <a:r>
              <a:rPr lang="lt-LT" dirty="0" err="1" smtClean="0"/>
              <a:t>geriamūjų</a:t>
            </a:r>
            <a:r>
              <a:rPr lang="lt-LT" dirty="0" smtClean="0"/>
              <a:t> </a:t>
            </a:r>
            <a:r>
              <a:rPr lang="lt-LT" dirty="0" err="1" smtClean="0"/>
              <a:t>koncetreptikų</a:t>
            </a:r>
            <a:r>
              <a:rPr lang="lt-LT" dirty="0" smtClean="0"/>
              <a:t> vartojimas, </a:t>
            </a:r>
            <a:r>
              <a:rPr lang="lt-LT" dirty="0" err="1" smtClean="0"/>
              <a:t>imobilizacija</a:t>
            </a:r>
            <a:r>
              <a:rPr lang="lt-LT" dirty="0" smtClean="0"/>
              <a:t>, paveldimumas, o antrinės – giliųjų venų trombozė, išorinis spaudimas (trauma, navikas)</a:t>
            </a:r>
          </a:p>
          <a:p>
            <a:endParaRPr lang="lt-LT" dirty="0"/>
          </a:p>
        </p:txBody>
      </p:sp>
      <p:pic>
        <p:nvPicPr>
          <p:cNvPr id="4" name="Paveikslėlis 3"/>
          <p:cNvPicPr>
            <a:picLocks noChangeAspect="1"/>
          </p:cNvPicPr>
          <p:nvPr/>
        </p:nvPicPr>
        <p:blipFill>
          <a:blip r:embed="rId2"/>
          <a:stretch>
            <a:fillRect/>
          </a:stretch>
        </p:blipFill>
        <p:spPr>
          <a:xfrm>
            <a:off x="5991366" y="3493881"/>
            <a:ext cx="5347193" cy="3193521"/>
          </a:xfrm>
          <a:prstGeom prst="rect">
            <a:avLst/>
          </a:prstGeom>
        </p:spPr>
      </p:pic>
    </p:spTree>
    <p:extLst>
      <p:ext uri="{BB962C8B-B14F-4D97-AF65-F5344CB8AC3E}">
        <p14:creationId xmlns:p14="http://schemas.microsoft.com/office/powerpoint/2010/main" val="2330017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773723" y="1322363"/>
            <a:ext cx="11254154" cy="5430129"/>
          </a:xfrm>
        </p:spPr>
        <p:txBody>
          <a:bodyPr/>
          <a:lstStyle/>
          <a:p>
            <a:r>
              <a:rPr lang="lt-LT" dirty="0" smtClean="0"/>
              <a:t>Tromboflebitas yra kojų venų (paviršinių ir arba giliųjų ) uždegimas kuriuo metu formuojasi </a:t>
            </a:r>
            <a:r>
              <a:rPr lang="lt-LT" dirty="0" err="1" smtClean="0"/>
              <a:t>trombai</a:t>
            </a:r>
            <a:r>
              <a:rPr lang="lt-LT" dirty="0" smtClean="0"/>
              <a:t>. Pirminio </a:t>
            </a:r>
            <a:r>
              <a:rPr lang="lt-LT" dirty="0" err="1" smtClean="0"/>
              <a:t>tromboflebito</a:t>
            </a:r>
            <a:r>
              <a:rPr lang="lt-LT" dirty="0" smtClean="0"/>
              <a:t> priežastys tos pačios kaip venų </a:t>
            </a:r>
            <a:r>
              <a:rPr lang="lt-LT" dirty="0" err="1" smtClean="0"/>
              <a:t>varikozės</a:t>
            </a:r>
            <a:r>
              <a:rPr lang="lt-LT" dirty="0" smtClean="0"/>
              <a:t> . Antrinį </a:t>
            </a:r>
            <a:r>
              <a:rPr lang="lt-LT" dirty="0" err="1" smtClean="0"/>
              <a:t>tromboflebitą</a:t>
            </a:r>
            <a:r>
              <a:rPr lang="lt-LT" dirty="0" smtClean="0"/>
              <a:t> sukelia sisteminės ligos (navikai , </a:t>
            </a:r>
            <a:r>
              <a:rPr lang="lt-LT" dirty="0" err="1" smtClean="0"/>
              <a:t>trombocitopenijos</a:t>
            </a:r>
            <a:r>
              <a:rPr lang="lt-LT" dirty="0" smtClean="0"/>
              <a:t> , sisteminė raudonoji vilkligė , AIDS ) , taip pat jis gali kilti po traumų arba vartojant kai kuriuos vaistus.</a:t>
            </a:r>
          </a:p>
          <a:p>
            <a:r>
              <a:rPr lang="lt-LT" dirty="0" smtClean="0"/>
              <a:t>Paprastai paviršiniam </a:t>
            </a:r>
            <a:r>
              <a:rPr lang="lt-LT" dirty="0" err="1" smtClean="0"/>
              <a:t>tromboflebitui</a:t>
            </a:r>
            <a:r>
              <a:rPr lang="lt-LT" dirty="0" smtClean="0"/>
              <a:t> būdinga gerybinė eiga , tačiau jeigu dar pažeistos ir giliosios venos , kyla rimtų komplikacijų pavojus. </a:t>
            </a:r>
            <a:r>
              <a:rPr lang="lt-LT" dirty="0" err="1" smtClean="0"/>
              <a:t>Paviršiniui</a:t>
            </a:r>
            <a:r>
              <a:rPr lang="lt-LT" dirty="0" smtClean="0"/>
              <a:t> </a:t>
            </a:r>
            <a:r>
              <a:rPr lang="lt-LT" dirty="0" err="1" smtClean="0"/>
              <a:t>tromboflebitu</a:t>
            </a:r>
            <a:r>
              <a:rPr lang="lt-LT" dirty="0" smtClean="0"/>
              <a:t> dažniau serga moterys.</a:t>
            </a:r>
            <a:endParaRPr lang="lt-LT" dirty="0"/>
          </a:p>
        </p:txBody>
      </p:sp>
      <p:pic>
        <p:nvPicPr>
          <p:cNvPr id="4" name="Paveikslėlis 3"/>
          <p:cNvPicPr>
            <a:picLocks noChangeAspect="1"/>
          </p:cNvPicPr>
          <p:nvPr/>
        </p:nvPicPr>
        <p:blipFill>
          <a:blip r:embed="rId2"/>
          <a:stretch>
            <a:fillRect/>
          </a:stretch>
        </p:blipFill>
        <p:spPr>
          <a:xfrm>
            <a:off x="4059212" y="3224073"/>
            <a:ext cx="3542589" cy="3528419"/>
          </a:xfrm>
          <a:prstGeom prst="rect">
            <a:avLst/>
          </a:prstGeom>
        </p:spPr>
      </p:pic>
    </p:spTree>
    <p:extLst>
      <p:ext uri="{BB962C8B-B14F-4D97-AF65-F5344CB8AC3E}">
        <p14:creationId xmlns:p14="http://schemas.microsoft.com/office/powerpoint/2010/main" val="4027165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1F1C74CA-B80E-4062-ABC7-7A5663AA366A}"/>
              </a:ext>
            </a:extLst>
          </p:cNvPr>
          <p:cNvSpPr>
            <a:spLocks noGrp="1"/>
          </p:cNvSpPr>
          <p:nvPr>
            <p:ph idx="1"/>
          </p:nvPr>
        </p:nvSpPr>
        <p:spPr>
          <a:xfrm>
            <a:off x="1146412" y="309640"/>
            <a:ext cx="10822574" cy="3143244"/>
          </a:xfrm>
        </p:spPr>
        <p:txBody>
          <a:bodyPr>
            <a:normAutofit lnSpcReduction="10000"/>
          </a:bodyPr>
          <a:lstStyle/>
          <a:p>
            <a:pPr marL="0" indent="0">
              <a:lnSpc>
                <a:spcPct val="150000"/>
              </a:lnSpc>
              <a:buNone/>
            </a:pPr>
            <a:r>
              <a:rPr lang="lt-LT" dirty="0"/>
              <a:t>Širdies ir kraujagyslių sistemos ligos būna ūminės, poūminės ir lėtinės. Ūminės ligos atveju pakyla temperatūra, atsiranda uždegiminių kraujo pakitimų, kartais sutrinka kraujo krešumas. Be to, įvairiais ligos laikotarpiais gali sutrikti širdies ritmas. Širdies ir kraujagyslių sistemos ligoms būdingi arterinio kraujospūdžio pokyčiai. Sergant šiomis ligomis gali išsivystyti širdies ir kraujagyslių sistemos nepakankamumas, kuris, priklausomai nuo jo laipsnio, pasireiškia kojų patinimu, kepenų padidėjimu arba plaučių pabrinkimu (edema). Progresuodamos kardiovaskulinės sistemos ligos dažnai sukelia negalią.</a:t>
            </a:r>
            <a:endParaRPr lang="en-GB" dirty="0"/>
          </a:p>
        </p:txBody>
      </p:sp>
      <p:pic>
        <p:nvPicPr>
          <p:cNvPr id="4" name="Picture 3">
            <a:extLst>
              <a:ext uri="{FF2B5EF4-FFF2-40B4-BE49-F238E27FC236}">
                <a16:creationId xmlns="" xmlns:a16="http://schemas.microsoft.com/office/drawing/2014/main" id="{ECE68644-800A-479D-92E5-7E0C9EE14D68}"/>
              </a:ext>
            </a:extLst>
          </p:cNvPr>
          <p:cNvPicPr>
            <a:picLocks noChangeAspect="1"/>
          </p:cNvPicPr>
          <p:nvPr/>
        </p:nvPicPr>
        <p:blipFill>
          <a:blip r:embed="rId2"/>
          <a:stretch>
            <a:fillRect/>
          </a:stretch>
        </p:blipFill>
        <p:spPr>
          <a:xfrm>
            <a:off x="7110484" y="3419797"/>
            <a:ext cx="4402017" cy="3301513"/>
          </a:xfrm>
          <a:prstGeom prst="rect">
            <a:avLst/>
          </a:prstGeom>
          <a:ln>
            <a:noFill/>
          </a:ln>
          <a:effectLst>
            <a:softEdge rad="112500"/>
          </a:effectLst>
        </p:spPr>
      </p:pic>
    </p:spTree>
    <p:extLst>
      <p:ext uri="{BB962C8B-B14F-4D97-AF65-F5344CB8AC3E}">
        <p14:creationId xmlns:p14="http://schemas.microsoft.com/office/powerpoint/2010/main" val="630601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996287" y="1337481"/>
            <a:ext cx="11041038" cy="5281683"/>
          </a:xfrm>
        </p:spPr>
        <p:txBody>
          <a:bodyPr/>
          <a:lstStyle/>
          <a:p>
            <a:r>
              <a:rPr lang="lt-LT" b="1" dirty="0" smtClean="0"/>
              <a:t>Masažo indikacijos </a:t>
            </a:r>
            <a:r>
              <a:rPr lang="lt-LT" dirty="0" smtClean="0"/>
              <a:t>: </a:t>
            </a:r>
            <a:r>
              <a:rPr lang="lt-LT" dirty="0" err="1" smtClean="0"/>
              <a:t>tromboflebitas</a:t>
            </a:r>
            <a:r>
              <a:rPr lang="lt-LT" dirty="0" smtClean="0"/>
              <a:t> , kojų venų </a:t>
            </a:r>
            <a:r>
              <a:rPr lang="lt-LT" dirty="0" err="1" smtClean="0"/>
              <a:t>varikozė</a:t>
            </a:r>
            <a:r>
              <a:rPr lang="lt-LT" dirty="0" smtClean="0"/>
              <a:t> </a:t>
            </a:r>
          </a:p>
          <a:p>
            <a:r>
              <a:rPr lang="lt-LT" b="1" dirty="0" smtClean="0"/>
              <a:t>Masažo uždaviniai : </a:t>
            </a:r>
            <a:r>
              <a:rPr lang="lt-LT" dirty="0" err="1" smtClean="0"/>
              <a:t>Refleksiškai</a:t>
            </a:r>
            <a:r>
              <a:rPr lang="lt-LT" dirty="0" smtClean="0"/>
              <a:t> paveikti kojų kraujotaką.</a:t>
            </a:r>
          </a:p>
          <a:p>
            <a:r>
              <a:rPr lang="lt-LT" b="1" dirty="0" smtClean="0"/>
              <a:t>Masažo planas : </a:t>
            </a:r>
            <a:r>
              <a:rPr lang="lt-LT" dirty="0" smtClean="0"/>
              <a:t>segmentinis </a:t>
            </a:r>
            <a:r>
              <a:rPr lang="lt-LT" dirty="0" err="1" smtClean="0"/>
              <a:t>priestuburinių</a:t>
            </a:r>
            <a:r>
              <a:rPr lang="lt-LT" dirty="0" smtClean="0"/>
              <a:t> sričių nuo S5 iki Th10 masažas</a:t>
            </a:r>
          </a:p>
          <a:p>
            <a:r>
              <a:rPr lang="lt-LT" b="1" dirty="0" smtClean="0"/>
              <a:t>Masažuojamojo padėtys: </a:t>
            </a:r>
            <a:r>
              <a:rPr lang="lt-LT" dirty="0" smtClean="0"/>
              <a:t>Guli </a:t>
            </a:r>
            <a:r>
              <a:rPr lang="lt-LT" dirty="0" err="1" smtClean="0"/>
              <a:t>knūbščias</a:t>
            </a:r>
            <a:r>
              <a:rPr lang="lt-LT" dirty="0" smtClean="0"/>
              <a:t> , po čiurnomis padėtas  volelis.</a:t>
            </a:r>
          </a:p>
          <a:p>
            <a:r>
              <a:rPr lang="lt-LT" b="1" dirty="0" smtClean="0"/>
              <a:t>Segmentinis </a:t>
            </a:r>
            <a:r>
              <a:rPr lang="lt-LT" b="1" dirty="0" err="1" smtClean="0"/>
              <a:t>priestuburiniu</a:t>
            </a:r>
            <a:r>
              <a:rPr lang="lt-LT" b="1" dirty="0" smtClean="0"/>
              <a:t> sričių nuo S5 iki Th10 masažas. Daromas taip pat , kaip ir sergant </a:t>
            </a:r>
            <a:r>
              <a:rPr lang="lt-LT" b="1" dirty="0" err="1" smtClean="0"/>
              <a:t>obliteraciniu</a:t>
            </a:r>
            <a:r>
              <a:rPr lang="lt-LT" b="1" dirty="0" smtClean="0"/>
              <a:t> </a:t>
            </a:r>
            <a:r>
              <a:rPr lang="lt-LT" b="1" dirty="0" err="1" smtClean="0"/>
              <a:t>endarteritu</a:t>
            </a:r>
            <a:r>
              <a:rPr lang="lt-LT" b="1" dirty="0" smtClean="0"/>
              <a:t>.</a:t>
            </a:r>
          </a:p>
          <a:p>
            <a:r>
              <a:rPr lang="lt-LT" b="1" dirty="0" smtClean="0"/>
              <a:t>Pastaba: </a:t>
            </a:r>
            <a:r>
              <a:rPr lang="lt-LT" dirty="0" smtClean="0"/>
              <a:t>Esant venų </a:t>
            </a:r>
            <a:r>
              <a:rPr lang="lt-LT" dirty="0" err="1" smtClean="0"/>
              <a:t>varikozei</a:t>
            </a:r>
            <a:r>
              <a:rPr lang="lt-LT" dirty="0" smtClean="0"/>
              <a:t> , dar galima daryti taikyti grėblinį kojos glostymą apeinant </a:t>
            </a:r>
            <a:r>
              <a:rPr lang="lt-LT" dirty="0" err="1" smtClean="0"/>
              <a:t>varikozinius</a:t>
            </a:r>
            <a:r>
              <a:rPr lang="lt-LT" dirty="0" smtClean="0"/>
              <a:t> mazgus ir čiurnos bei kelio sąnarių masažą. Jis daromas taip pat , kaip klasikinis higieninis kojų masažas.</a:t>
            </a:r>
            <a:endParaRPr lang="lt-LT" dirty="0"/>
          </a:p>
        </p:txBody>
      </p:sp>
    </p:spTree>
    <p:extLst>
      <p:ext uri="{BB962C8B-B14F-4D97-AF65-F5344CB8AC3E}">
        <p14:creationId xmlns:p14="http://schemas.microsoft.com/office/powerpoint/2010/main" val="1784878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Klausimai:</a:t>
            </a:r>
            <a:endParaRPr lang="lt-LT" dirty="0"/>
          </a:p>
        </p:txBody>
      </p:sp>
      <p:sp>
        <p:nvSpPr>
          <p:cNvPr id="3" name="Turinio vietos rezervavimo ženklas 2"/>
          <p:cNvSpPr>
            <a:spLocks noGrp="1"/>
          </p:cNvSpPr>
          <p:nvPr>
            <p:ph idx="1"/>
          </p:nvPr>
        </p:nvSpPr>
        <p:spPr/>
        <p:txBody>
          <a:bodyPr/>
          <a:lstStyle/>
          <a:p>
            <a:pPr marL="457200" indent="-457200">
              <a:buFont typeface="+mj-lt"/>
              <a:buAutoNum type="arabicPeriod"/>
            </a:pPr>
            <a:r>
              <a:rPr lang="lt-LT" dirty="0" smtClean="0"/>
              <a:t>Kokie masažo uždaviniai masažuojant hipertenzija sergantį ligonį?</a:t>
            </a:r>
          </a:p>
          <a:p>
            <a:pPr marL="457200" indent="-457200">
              <a:buFont typeface="+mj-lt"/>
              <a:buAutoNum type="arabicPeriod"/>
            </a:pPr>
            <a:r>
              <a:rPr lang="lt-LT" dirty="0" smtClean="0"/>
              <a:t>Kokį masažo būdą galima taikyti kojoms esant kojų </a:t>
            </a:r>
            <a:r>
              <a:rPr lang="lt-LT" dirty="0" err="1" smtClean="0"/>
              <a:t>varikozei</a:t>
            </a:r>
            <a:r>
              <a:rPr lang="lt-LT" dirty="0" smtClean="0"/>
              <a:t>?</a:t>
            </a:r>
          </a:p>
          <a:p>
            <a:pPr marL="457200" indent="-457200">
              <a:buFont typeface="+mj-lt"/>
              <a:buAutoNum type="arabicPeriod"/>
            </a:pPr>
            <a:r>
              <a:rPr lang="lt-LT" smtClean="0"/>
              <a:t>Kokioje padėtyje </a:t>
            </a:r>
            <a:r>
              <a:rPr lang="lt-LT" dirty="0" smtClean="0"/>
              <a:t>galima masažuoti sergantįjį miokardo distrofija</a:t>
            </a:r>
          </a:p>
          <a:p>
            <a:pPr marL="457200" indent="-457200">
              <a:buFont typeface="+mj-lt"/>
              <a:buAutoNum type="arabicPeriod"/>
            </a:pPr>
            <a:endParaRPr lang="lt-LT" dirty="0"/>
          </a:p>
        </p:txBody>
      </p:sp>
    </p:spTree>
    <p:extLst>
      <p:ext uri="{BB962C8B-B14F-4D97-AF65-F5344CB8AC3E}">
        <p14:creationId xmlns:p14="http://schemas.microsoft.com/office/powerpoint/2010/main" val="2128561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urinio vietos rezervavimo ženklas 3"/>
          <p:cNvSpPr>
            <a:spLocks noGrp="1"/>
          </p:cNvSpPr>
          <p:nvPr>
            <p:ph idx="1"/>
          </p:nvPr>
        </p:nvSpPr>
        <p:spPr>
          <a:xfrm>
            <a:off x="1824937" y="236561"/>
            <a:ext cx="9898490" cy="1169158"/>
          </a:xfrm>
        </p:spPr>
        <p:txBody>
          <a:bodyPr>
            <a:normAutofit/>
          </a:bodyPr>
          <a:lstStyle/>
          <a:p>
            <a:r>
              <a:rPr lang="lt-LT" sz="6000" dirty="0" smtClean="0"/>
              <a:t>AČIŪ UŽ JŪSŲ DĖMESĮ</a:t>
            </a:r>
            <a:endParaRPr lang="lt-LT" sz="6000" dirty="0"/>
          </a:p>
        </p:txBody>
      </p:sp>
      <p:pic>
        <p:nvPicPr>
          <p:cNvPr id="5" name="Paveikslėlis 4"/>
          <p:cNvPicPr>
            <a:picLocks noChangeAspect="1"/>
          </p:cNvPicPr>
          <p:nvPr/>
        </p:nvPicPr>
        <p:blipFill>
          <a:blip r:embed="rId2"/>
          <a:stretch>
            <a:fillRect/>
          </a:stretch>
        </p:blipFill>
        <p:spPr>
          <a:xfrm>
            <a:off x="2135471" y="1718003"/>
            <a:ext cx="7963872" cy="4983048"/>
          </a:xfrm>
          <a:prstGeom prst="rect">
            <a:avLst/>
          </a:prstGeom>
        </p:spPr>
      </p:pic>
    </p:spTree>
    <p:extLst>
      <p:ext uri="{BB962C8B-B14F-4D97-AF65-F5344CB8AC3E}">
        <p14:creationId xmlns:p14="http://schemas.microsoft.com/office/powerpoint/2010/main" val="491289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623F76-E3D5-4DC4-997A-0364479C29F2}"/>
              </a:ext>
            </a:extLst>
          </p:cNvPr>
          <p:cNvSpPr>
            <a:spLocks noGrp="1"/>
          </p:cNvSpPr>
          <p:nvPr>
            <p:ph type="title"/>
          </p:nvPr>
        </p:nvSpPr>
        <p:spPr>
          <a:xfrm>
            <a:off x="1219200" y="223886"/>
            <a:ext cx="9601200" cy="860196"/>
          </a:xfrm>
        </p:spPr>
        <p:txBody>
          <a:bodyPr/>
          <a:lstStyle/>
          <a:p>
            <a:r>
              <a:rPr lang="lt-LT" dirty="0"/>
              <a:t>Masažas sergant miokardo distrofija</a:t>
            </a:r>
            <a:endParaRPr lang="en-GB" dirty="0"/>
          </a:p>
        </p:txBody>
      </p:sp>
      <p:sp>
        <p:nvSpPr>
          <p:cNvPr id="3" name="Content Placeholder 2">
            <a:extLst>
              <a:ext uri="{FF2B5EF4-FFF2-40B4-BE49-F238E27FC236}">
                <a16:creationId xmlns="" xmlns:a16="http://schemas.microsoft.com/office/drawing/2014/main" id="{6711CE10-614A-4F78-A0E9-F31DDD0CA0FA}"/>
              </a:ext>
            </a:extLst>
          </p:cNvPr>
          <p:cNvSpPr>
            <a:spLocks noGrp="1"/>
          </p:cNvSpPr>
          <p:nvPr>
            <p:ph idx="1"/>
          </p:nvPr>
        </p:nvSpPr>
        <p:spPr>
          <a:xfrm>
            <a:off x="1219200" y="1084082"/>
            <a:ext cx="8915400" cy="4578285"/>
          </a:xfrm>
        </p:spPr>
        <p:txBody>
          <a:bodyPr>
            <a:normAutofit/>
          </a:bodyPr>
          <a:lstStyle/>
          <a:p>
            <a:r>
              <a:rPr lang="lt-LT" b="1" dirty="0"/>
              <a:t>Miokardo distrofija</a:t>
            </a:r>
            <a:r>
              <a:rPr lang="lt-LT" dirty="0"/>
              <a:t>- antrinė kardiomiopatija (širdies raumens pažeidimas), sukelta sisteminių ligų. </a:t>
            </a:r>
            <a:r>
              <a:rPr lang="lt-LT" dirty="0" smtClean="0"/>
              <a:t>Sisteminė </a:t>
            </a:r>
            <a:r>
              <a:rPr lang="lt-LT" dirty="0"/>
              <a:t>liga gali sukelti vietinį arba viso miokardo pažeidimą. </a:t>
            </a:r>
            <a:r>
              <a:rPr lang="lt-LT" b="1" dirty="0"/>
              <a:t>Būdingi požymiai</a:t>
            </a:r>
            <a:r>
              <a:rPr lang="lt-LT" dirty="0"/>
              <a:t>- širdies nepakankamumas, aritmija, embolizacija. Kardiomiopatijos eiga ir baigtis labai priklauso nuo pagrindinės ligos.</a:t>
            </a:r>
          </a:p>
          <a:p>
            <a:r>
              <a:rPr lang="lt-LT" b="1" dirty="0"/>
              <a:t>Masažo indikacijos</a:t>
            </a:r>
            <a:r>
              <a:rPr lang="lt-LT" dirty="0"/>
              <a:t>: lėtinis I-II funkcinės klasės širdies veiklos nepakankamumas.</a:t>
            </a:r>
          </a:p>
          <a:p>
            <a:r>
              <a:rPr lang="lt-LT" b="1" dirty="0"/>
              <a:t>Masažo uždaviniai</a:t>
            </a:r>
            <a:r>
              <a:rPr lang="lt-LT" dirty="0"/>
              <a:t>: </a:t>
            </a:r>
          </a:p>
          <a:p>
            <a:pPr marL="0" indent="0">
              <a:buNone/>
            </a:pPr>
            <a:r>
              <a:rPr lang="lt-LT" dirty="0"/>
              <a:t>      1) Mažinti periferinio kraujo stazę; </a:t>
            </a:r>
          </a:p>
          <a:p>
            <a:pPr marL="0" indent="0">
              <a:buNone/>
            </a:pPr>
            <a:r>
              <a:rPr lang="lt-LT" dirty="0"/>
              <a:t>      2) Gerinti kraujotaką; </a:t>
            </a:r>
          </a:p>
          <a:p>
            <a:pPr marL="0" indent="0">
              <a:buNone/>
            </a:pPr>
            <a:r>
              <a:rPr lang="lt-LT" dirty="0"/>
              <a:t>      3) Gerinti medžiagų apykaitą.</a:t>
            </a:r>
          </a:p>
        </p:txBody>
      </p:sp>
      <p:pic>
        <p:nvPicPr>
          <p:cNvPr id="4" name="Picture 3">
            <a:extLst>
              <a:ext uri="{FF2B5EF4-FFF2-40B4-BE49-F238E27FC236}">
                <a16:creationId xmlns="" xmlns:a16="http://schemas.microsoft.com/office/drawing/2014/main" id="{7859A821-8511-43E8-9FA9-1968823299BF}"/>
              </a:ext>
            </a:extLst>
          </p:cNvPr>
          <p:cNvPicPr>
            <a:picLocks noChangeAspect="1"/>
          </p:cNvPicPr>
          <p:nvPr/>
        </p:nvPicPr>
        <p:blipFill>
          <a:blip r:embed="rId2"/>
          <a:stretch>
            <a:fillRect/>
          </a:stretch>
        </p:blipFill>
        <p:spPr>
          <a:xfrm>
            <a:off x="9694151" y="3947279"/>
            <a:ext cx="2252497" cy="2686835"/>
          </a:xfrm>
          <a:prstGeom prst="rect">
            <a:avLst/>
          </a:prstGeom>
          <a:ln>
            <a:noFill/>
          </a:ln>
          <a:effectLst>
            <a:softEdge rad="112500"/>
          </a:effectLst>
        </p:spPr>
      </p:pic>
    </p:spTree>
    <p:extLst>
      <p:ext uri="{BB962C8B-B14F-4D97-AF65-F5344CB8AC3E}">
        <p14:creationId xmlns:p14="http://schemas.microsoft.com/office/powerpoint/2010/main" val="1245622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97DF7F-03C4-4400-A87D-5AA46FC4FAAB}"/>
              </a:ext>
            </a:extLst>
          </p:cNvPr>
          <p:cNvSpPr>
            <a:spLocks noGrp="1"/>
          </p:cNvSpPr>
          <p:nvPr>
            <p:ph type="title"/>
          </p:nvPr>
        </p:nvSpPr>
        <p:spPr>
          <a:xfrm>
            <a:off x="1371600" y="325226"/>
            <a:ext cx="9601200" cy="862551"/>
          </a:xfrm>
        </p:spPr>
        <p:txBody>
          <a:bodyPr/>
          <a:lstStyle/>
          <a:p>
            <a:r>
              <a:rPr lang="lt-LT" dirty="0"/>
              <a:t>Masažas sergant miokardo distrofija</a:t>
            </a:r>
            <a:endParaRPr lang="en-GB" dirty="0"/>
          </a:p>
        </p:txBody>
      </p:sp>
      <p:sp>
        <p:nvSpPr>
          <p:cNvPr id="3" name="Content Placeholder 2">
            <a:extLst>
              <a:ext uri="{FF2B5EF4-FFF2-40B4-BE49-F238E27FC236}">
                <a16:creationId xmlns="" xmlns:a16="http://schemas.microsoft.com/office/drawing/2014/main" id="{A0D4893D-C4DF-4212-AA5E-84BB3D942461}"/>
              </a:ext>
            </a:extLst>
          </p:cNvPr>
          <p:cNvSpPr>
            <a:spLocks noGrp="1"/>
          </p:cNvSpPr>
          <p:nvPr>
            <p:ph idx="1"/>
          </p:nvPr>
        </p:nvSpPr>
        <p:spPr>
          <a:xfrm>
            <a:off x="1371600" y="1121789"/>
            <a:ext cx="10609868" cy="4081807"/>
          </a:xfrm>
        </p:spPr>
        <p:txBody>
          <a:bodyPr>
            <a:normAutofit fontScale="77500" lnSpcReduction="20000"/>
          </a:bodyPr>
          <a:lstStyle/>
          <a:p>
            <a:r>
              <a:rPr lang="lt-LT" b="1" dirty="0"/>
              <a:t>Masažo procedūros planas:</a:t>
            </a:r>
          </a:p>
          <a:p>
            <a:pPr marL="0" indent="0">
              <a:buNone/>
            </a:pPr>
            <a:r>
              <a:rPr lang="lt-LT" b="1" dirty="0"/>
              <a:t>      </a:t>
            </a:r>
            <a:r>
              <a:rPr lang="lt-LT" dirty="0"/>
              <a:t>1) Segmentinis nugaros ir kaklo priestuburinių sričių nuo L1 iki C3 masažas;</a:t>
            </a:r>
          </a:p>
          <a:p>
            <a:pPr marL="0" indent="0">
              <a:buNone/>
            </a:pPr>
            <a:r>
              <a:rPr lang="lt-LT" dirty="0"/>
              <a:t>      2) Nugaros ir kaklo nugarinių paviršių masažas, stipriau masažuojant kairę pusę ir jos tarpšonkaulinius tarpus;</a:t>
            </a:r>
          </a:p>
          <a:p>
            <a:pPr marL="0" indent="0">
              <a:buNone/>
            </a:pPr>
            <a:r>
              <a:rPr lang="lt-LT" dirty="0"/>
              <a:t>      3) Lengvas krūtinės ląstos priekinio paviršaus , ypač – kairės pusės šonkaulių kraštų, masažas;</a:t>
            </a:r>
          </a:p>
          <a:p>
            <a:pPr marL="0" indent="0">
              <a:buNone/>
            </a:pPr>
            <a:r>
              <a:rPr lang="lt-LT" dirty="0"/>
              <a:t>      4) Krūtinės ląstos suspaudimai derinant su kvėpavimu, krūtinės ląstos sukratymas;</a:t>
            </a:r>
          </a:p>
          <a:p>
            <a:pPr marL="0" indent="0">
              <a:buNone/>
            </a:pPr>
            <a:r>
              <a:rPr lang="lt-LT" dirty="0"/>
              <a:t>      5) Kojų priekinio paviršiaus masažas;</a:t>
            </a:r>
          </a:p>
          <a:p>
            <a:pPr marL="0" indent="0">
              <a:buNone/>
            </a:pPr>
            <a:r>
              <a:rPr lang="lt-LT" dirty="0"/>
              <a:t>      6) Rankų nugarinio paviršiaus masažas.</a:t>
            </a:r>
          </a:p>
          <a:p>
            <a:r>
              <a:rPr lang="lt-LT" b="1" dirty="0"/>
              <a:t>Masažuojamojo padėtys:</a:t>
            </a:r>
          </a:p>
          <a:p>
            <a:pPr marL="0" indent="0">
              <a:buNone/>
            </a:pPr>
            <a:r>
              <a:rPr lang="lt-LT" dirty="0"/>
              <a:t>     1) Guli kniūbsčias, po čiurnomis padėtas volelis;</a:t>
            </a:r>
          </a:p>
          <a:p>
            <a:pPr marL="0" indent="0">
              <a:buNone/>
            </a:pPr>
            <a:r>
              <a:rPr lang="lt-LT" dirty="0"/>
              <a:t>     2) Guli ant nugaros, galvūgalis pakeltas, po pakinkliais padėtas volelis.</a:t>
            </a:r>
          </a:p>
          <a:p>
            <a:r>
              <a:rPr lang="lt-LT" b="1" dirty="0"/>
              <a:t>Masažo procedūros trukmė </a:t>
            </a:r>
            <a:r>
              <a:rPr lang="lt-LT" dirty="0"/>
              <a:t>20-25min., </a:t>
            </a:r>
          </a:p>
          <a:p>
            <a:pPr marL="0" indent="0">
              <a:buNone/>
            </a:pPr>
            <a:r>
              <a:rPr lang="lt-LT" dirty="0"/>
              <a:t>kursas-10-12 procedūrų, atliekamų kas antrą dieną.</a:t>
            </a:r>
          </a:p>
          <a:p>
            <a:endParaRPr lang="en-GB" dirty="0"/>
          </a:p>
        </p:txBody>
      </p:sp>
      <p:pic>
        <p:nvPicPr>
          <p:cNvPr id="4" name="Picture 3">
            <a:extLst>
              <a:ext uri="{FF2B5EF4-FFF2-40B4-BE49-F238E27FC236}">
                <a16:creationId xmlns="" xmlns:a16="http://schemas.microsoft.com/office/drawing/2014/main" id="{58CC9369-7DF2-4992-B9EB-FAF8097475B9}"/>
              </a:ext>
            </a:extLst>
          </p:cNvPr>
          <p:cNvPicPr>
            <a:picLocks noChangeAspect="1"/>
          </p:cNvPicPr>
          <p:nvPr/>
        </p:nvPicPr>
        <p:blipFill>
          <a:blip r:embed="rId2"/>
          <a:stretch>
            <a:fillRect/>
          </a:stretch>
        </p:blipFill>
        <p:spPr>
          <a:xfrm>
            <a:off x="7864316" y="3806433"/>
            <a:ext cx="4201994" cy="2794326"/>
          </a:xfrm>
          <a:prstGeom prst="rect">
            <a:avLst/>
          </a:prstGeom>
          <a:ln>
            <a:noFill/>
          </a:ln>
          <a:effectLst>
            <a:softEdge rad="112500"/>
          </a:effectLst>
        </p:spPr>
      </p:pic>
    </p:spTree>
    <p:extLst>
      <p:ext uri="{BB962C8B-B14F-4D97-AF65-F5344CB8AC3E}">
        <p14:creationId xmlns:p14="http://schemas.microsoft.com/office/powerpoint/2010/main" val="2248008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18C489-68E5-49F7-9492-1AE743CA2EB7}"/>
              </a:ext>
            </a:extLst>
          </p:cNvPr>
          <p:cNvSpPr>
            <a:spLocks noGrp="1"/>
          </p:cNvSpPr>
          <p:nvPr>
            <p:ph type="title"/>
          </p:nvPr>
        </p:nvSpPr>
        <p:spPr>
          <a:xfrm>
            <a:off x="1295400" y="202676"/>
            <a:ext cx="9601200" cy="796565"/>
          </a:xfrm>
        </p:spPr>
        <p:txBody>
          <a:bodyPr/>
          <a:lstStyle/>
          <a:p>
            <a:r>
              <a:rPr lang="lt-LT" dirty="0"/>
              <a:t>Masažas sergant širdies ydomis</a:t>
            </a:r>
            <a:endParaRPr lang="en-GB" dirty="0"/>
          </a:p>
        </p:txBody>
      </p:sp>
      <p:sp>
        <p:nvSpPr>
          <p:cNvPr id="3" name="Content Placeholder 2">
            <a:extLst>
              <a:ext uri="{FF2B5EF4-FFF2-40B4-BE49-F238E27FC236}">
                <a16:creationId xmlns="" xmlns:a16="http://schemas.microsoft.com/office/drawing/2014/main" id="{455609F4-007A-4CC1-B60F-255E4DC083F3}"/>
              </a:ext>
            </a:extLst>
          </p:cNvPr>
          <p:cNvSpPr>
            <a:spLocks noGrp="1"/>
          </p:cNvSpPr>
          <p:nvPr>
            <p:ph idx="1"/>
          </p:nvPr>
        </p:nvSpPr>
        <p:spPr>
          <a:xfrm>
            <a:off x="1055802" y="933254"/>
            <a:ext cx="11029361" cy="5731497"/>
          </a:xfrm>
        </p:spPr>
        <p:txBody>
          <a:bodyPr>
            <a:normAutofit/>
          </a:bodyPr>
          <a:lstStyle/>
          <a:p>
            <a:pPr marL="0" indent="0">
              <a:buNone/>
            </a:pPr>
            <a:r>
              <a:rPr lang="lt-LT" b="1" dirty="0"/>
              <a:t>Širdies ydomis </a:t>
            </a:r>
            <a:r>
              <a:rPr lang="lt-LT" dirty="0"/>
              <a:t>vadinamos ligos, kai morfologiškai susiaurėja širdies angos (stenozė) arba vožtuvai nepajėgia visiškai užsidaryti širdies susitraukimo metu. Ydos būna įgimtos (jos gana retos) ir įgytos. </a:t>
            </a:r>
          </a:p>
          <a:p>
            <a:pPr marL="0" indent="0">
              <a:buNone/>
            </a:pPr>
            <a:r>
              <a:rPr lang="lt-LT" dirty="0"/>
              <a:t>Ydos būna mitralinės (dviburio vožtuvo angos tarp kairiojo prieširdžio ir skilvelio), trikuspidalinės (triburio vožtuvo angos tarp dešiniojo prieširdžio ir skilvelio) ir aortos.</a:t>
            </a:r>
          </a:p>
          <a:p>
            <a:r>
              <a:rPr lang="lt-LT" b="1" dirty="0"/>
              <a:t>Masažo indikacijos: </a:t>
            </a:r>
            <a:r>
              <a:rPr lang="lt-LT" dirty="0"/>
              <a:t>mitralinės širdies ydos, nesant endokardito požymių, nekarščiuojant, nesant uždegiminių kraujo pakitimų.</a:t>
            </a:r>
          </a:p>
          <a:p>
            <a:r>
              <a:rPr lang="lt-LT" b="1" dirty="0"/>
              <a:t>Masažo uždaviniai:</a:t>
            </a:r>
            <a:r>
              <a:rPr lang="lt-LT" dirty="0"/>
              <a:t> </a:t>
            </a:r>
          </a:p>
          <a:p>
            <a:pPr marL="0" indent="0">
              <a:buNone/>
            </a:pPr>
            <a:r>
              <a:rPr lang="lt-LT" dirty="0"/>
              <a:t>      1) Mažinti veninio kraujo stazę; </a:t>
            </a:r>
          </a:p>
          <a:p>
            <a:pPr marL="0" indent="0">
              <a:buNone/>
            </a:pPr>
            <a:r>
              <a:rPr lang="lt-LT" dirty="0"/>
              <a:t>      2) Gerinti kraujotaką ir medžiagų apykaitą; </a:t>
            </a:r>
          </a:p>
          <a:p>
            <a:pPr marL="0" indent="0">
              <a:buNone/>
            </a:pPr>
            <a:r>
              <a:rPr lang="lt-LT" dirty="0"/>
              <a:t>      3) Gerinti adaptacinius širdies raumens mechanizmus.</a:t>
            </a:r>
            <a:endParaRPr lang="lt-LT" b="1" dirty="0"/>
          </a:p>
          <a:p>
            <a:endParaRPr lang="lt-LT" dirty="0"/>
          </a:p>
          <a:p>
            <a:endParaRPr lang="en-GB" dirty="0"/>
          </a:p>
        </p:txBody>
      </p:sp>
      <p:pic>
        <p:nvPicPr>
          <p:cNvPr id="4" name="Picture 3">
            <a:extLst>
              <a:ext uri="{FF2B5EF4-FFF2-40B4-BE49-F238E27FC236}">
                <a16:creationId xmlns="" xmlns:a16="http://schemas.microsoft.com/office/drawing/2014/main" id="{DD60A594-1150-4B01-BAEB-85304914FC38}"/>
              </a:ext>
            </a:extLst>
          </p:cNvPr>
          <p:cNvPicPr>
            <a:picLocks noChangeAspect="1"/>
          </p:cNvPicPr>
          <p:nvPr/>
        </p:nvPicPr>
        <p:blipFill>
          <a:blip r:embed="rId2"/>
          <a:stretch>
            <a:fillRect/>
          </a:stretch>
        </p:blipFill>
        <p:spPr>
          <a:xfrm>
            <a:off x="8544650" y="4506012"/>
            <a:ext cx="3439961" cy="2351988"/>
          </a:xfrm>
          <a:prstGeom prst="rect">
            <a:avLst/>
          </a:prstGeom>
          <a:ln>
            <a:noFill/>
          </a:ln>
          <a:effectLst>
            <a:softEdge rad="112500"/>
          </a:effectLst>
        </p:spPr>
      </p:pic>
    </p:spTree>
    <p:extLst>
      <p:ext uri="{BB962C8B-B14F-4D97-AF65-F5344CB8AC3E}">
        <p14:creationId xmlns:p14="http://schemas.microsoft.com/office/powerpoint/2010/main" val="2693184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F5ABAE7-A030-4363-AE6B-2AA835D5FB1D}"/>
              </a:ext>
            </a:extLst>
          </p:cNvPr>
          <p:cNvSpPr>
            <a:spLocks noGrp="1"/>
          </p:cNvSpPr>
          <p:nvPr>
            <p:ph type="title"/>
          </p:nvPr>
        </p:nvSpPr>
        <p:spPr>
          <a:xfrm>
            <a:off x="1390454" y="337008"/>
            <a:ext cx="9601200" cy="784782"/>
          </a:xfrm>
        </p:spPr>
        <p:txBody>
          <a:bodyPr/>
          <a:lstStyle/>
          <a:p>
            <a:r>
              <a:rPr lang="lt-LT" dirty="0"/>
              <a:t>Masažas sergant širdies ydomis</a:t>
            </a:r>
            <a:endParaRPr lang="en-GB" dirty="0"/>
          </a:p>
        </p:txBody>
      </p:sp>
      <p:sp>
        <p:nvSpPr>
          <p:cNvPr id="3" name="Content Placeholder 2">
            <a:extLst>
              <a:ext uri="{FF2B5EF4-FFF2-40B4-BE49-F238E27FC236}">
                <a16:creationId xmlns="" xmlns:a16="http://schemas.microsoft.com/office/drawing/2014/main" id="{E6BC12D1-7587-4EC8-B57D-A3263ADC412E}"/>
              </a:ext>
            </a:extLst>
          </p:cNvPr>
          <p:cNvSpPr>
            <a:spLocks noGrp="1"/>
          </p:cNvSpPr>
          <p:nvPr>
            <p:ph idx="1"/>
          </p:nvPr>
        </p:nvSpPr>
        <p:spPr>
          <a:xfrm>
            <a:off x="1046375" y="1121790"/>
            <a:ext cx="11001080" cy="3912123"/>
          </a:xfrm>
        </p:spPr>
        <p:txBody>
          <a:bodyPr>
            <a:normAutofit fontScale="70000" lnSpcReduction="20000"/>
          </a:bodyPr>
          <a:lstStyle/>
          <a:p>
            <a:r>
              <a:rPr lang="lt-LT" b="1" dirty="0"/>
              <a:t>Masažo procedūros planas: </a:t>
            </a:r>
          </a:p>
          <a:p>
            <a:pPr marL="0" indent="0">
              <a:buNone/>
            </a:pPr>
            <a:r>
              <a:rPr lang="lt-LT" b="1" dirty="0"/>
              <a:t>      </a:t>
            </a:r>
            <a:r>
              <a:rPr lang="lt-LT" dirty="0"/>
              <a:t>1) Segmentinis nugaros ir kaklo priestuburinių zonų nuo Th5 iki C3 masažas;</a:t>
            </a:r>
          </a:p>
          <a:p>
            <a:pPr marL="0" indent="0">
              <a:buNone/>
            </a:pPr>
            <a:r>
              <a:rPr lang="lt-LT" dirty="0"/>
              <a:t>      2) Nugaros ir kaklo nugarinių paviršių masažas, stipriau masažuojant kairę pusę ir jos tarpšonkaulinius tarpus;</a:t>
            </a:r>
          </a:p>
          <a:p>
            <a:pPr marL="0" indent="0">
              <a:buNone/>
            </a:pPr>
            <a:r>
              <a:rPr lang="lt-LT" dirty="0"/>
              <a:t>      3) Krūtinės priekinio paviršiaus, ypač krūtinkaulio, širdies ploto ir kairiojo šonkaulių lanko, masažas;</a:t>
            </a:r>
          </a:p>
          <a:p>
            <a:pPr marL="0" indent="0">
              <a:buNone/>
            </a:pPr>
            <a:r>
              <a:rPr lang="lt-LT" dirty="0"/>
              <a:t>      4) Krūtinės ląstos suspaudimai, sukratymas;</a:t>
            </a:r>
          </a:p>
          <a:p>
            <a:pPr marL="0" indent="0">
              <a:buNone/>
            </a:pPr>
            <a:r>
              <a:rPr lang="lt-LT" dirty="0"/>
              <a:t>      5) Kojų priekinių paviršių masažas (2 masažuojamojo padėtis);</a:t>
            </a:r>
          </a:p>
          <a:p>
            <a:pPr marL="0" indent="0">
              <a:buNone/>
            </a:pPr>
            <a:r>
              <a:rPr lang="lt-LT" dirty="0"/>
              <a:t>      6) Rankų masažas (2 masažuojamojo padėtis).</a:t>
            </a:r>
          </a:p>
          <a:p>
            <a:r>
              <a:rPr lang="lt-LT" b="1" dirty="0"/>
              <a:t>Masažuojamojo padėtys:</a:t>
            </a:r>
          </a:p>
          <a:p>
            <a:pPr marL="0" indent="0">
              <a:buNone/>
            </a:pPr>
            <a:r>
              <a:rPr lang="lt-LT" dirty="0"/>
              <a:t>     1) Guli kniūbsčias, po čiurnomis padėtas volelis;</a:t>
            </a:r>
          </a:p>
          <a:p>
            <a:pPr marL="0" indent="0">
              <a:buNone/>
            </a:pPr>
            <a:r>
              <a:rPr lang="lt-LT" dirty="0"/>
              <a:t>     2) Guli ant nugaros, galvūgalis pakeltas, po pakinkliais padėtas volelis.</a:t>
            </a:r>
          </a:p>
          <a:p>
            <a:r>
              <a:rPr lang="lt-LT" b="1" dirty="0"/>
              <a:t>Masažo procedūros trukmė</a:t>
            </a:r>
            <a:r>
              <a:rPr lang="lt-LT" dirty="0"/>
              <a:t> 20-25min., </a:t>
            </a:r>
          </a:p>
          <a:p>
            <a:pPr marL="0" indent="0">
              <a:buNone/>
            </a:pPr>
            <a:r>
              <a:rPr lang="lt-LT" dirty="0"/>
              <a:t>kursas-10-12 procedūrų, atliekamų kas antrą dieną.</a:t>
            </a:r>
            <a:endParaRPr lang="lt-LT" b="1" i="1" dirty="0"/>
          </a:p>
        </p:txBody>
      </p:sp>
      <p:pic>
        <p:nvPicPr>
          <p:cNvPr id="4" name="Picture 3">
            <a:extLst>
              <a:ext uri="{FF2B5EF4-FFF2-40B4-BE49-F238E27FC236}">
                <a16:creationId xmlns="" xmlns:a16="http://schemas.microsoft.com/office/drawing/2014/main" id="{A236DF1F-A7AD-4E24-A847-C400AEFB54B0}"/>
              </a:ext>
            </a:extLst>
          </p:cNvPr>
          <p:cNvPicPr>
            <a:picLocks noChangeAspect="1"/>
          </p:cNvPicPr>
          <p:nvPr/>
        </p:nvPicPr>
        <p:blipFill>
          <a:blip r:embed="rId2"/>
          <a:stretch>
            <a:fillRect/>
          </a:stretch>
        </p:blipFill>
        <p:spPr>
          <a:xfrm>
            <a:off x="7136090" y="3559561"/>
            <a:ext cx="4773105" cy="3185317"/>
          </a:xfrm>
          <a:prstGeom prst="rect">
            <a:avLst/>
          </a:prstGeom>
          <a:ln>
            <a:noFill/>
          </a:ln>
          <a:effectLst>
            <a:softEdge rad="112500"/>
          </a:effectLst>
        </p:spPr>
      </p:pic>
    </p:spTree>
    <p:extLst>
      <p:ext uri="{BB962C8B-B14F-4D97-AF65-F5344CB8AC3E}">
        <p14:creationId xmlns:p14="http://schemas.microsoft.com/office/powerpoint/2010/main" val="2069718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18C489-68E5-49F7-9492-1AE743CA2EB7}"/>
              </a:ext>
            </a:extLst>
          </p:cNvPr>
          <p:cNvSpPr>
            <a:spLocks noGrp="1"/>
          </p:cNvSpPr>
          <p:nvPr>
            <p:ph type="title"/>
          </p:nvPr>
        </p:nvSpPr>
        <p:spPr>
          <a:xfrm>
            <a:off x="5008578" y="1224611"/>
            <a:ext cx="6701200" cy="1300225"/>
          </a:xfrm>
        </p:spPr>
        <p:txBody>
          <a:bodyPr/>
          <a:lstStyle/>
          <a:p>
            <a:r>
              <a:rPr lang="lt-LT" dirty="0" smtClean="0"/>
              <a:t>Masažas esant  hipertenzijai</a:t>
            </a:r>
            <a:endParaRPr lang="en-GB" dirty="0"/>
          </a:p>
        </p:txBody>
      </p:sp>
      <p:sp>
        <p:nvSpPr>
          <p:cNvPr id="3" name="Content Placeholder 2">
            <a:extLst>
              <a:ext uri="{FF2B5EF4-FFF2-40B4-BE49-F238E27FC236}">
                <a16:creationId xmlns:a16="http://schemas.microsoft.com/office/drawing/2014/main" xmlns="" id="{455609F4-007A-4CC1-B60F-255E4DC083F3}"/>
              </a:ext>
            </a:extLst>
          </p:cNvPr>
          <p:cNvSpPr>
            <a:spLocks noGrp="1"/>
          </p:cNvSpPr>
          <p:nvPr>
            <p:ph idx="1"/>
          </p:nvPr>
        </p:nvSpPr>
        <p:spPr>
          <a:xfrm>
            <a:off x="668740" y="1323833"/>
            <a:ext cx="11204812" cy="5240739"/>
          </a:xfrm>
        </p:spPr>
        <p:txBody>
          <a:bodyPr/>
          <a:lstStyle/>
          <a:p>
            <a:endParaRPr lang="lt-LT" dirty="0" smtClean="0"/>
          </a:p>
          <a:p>
            <a:endParaRPr lang="lt-LT" dirty="0"/>
          </a:p>
          <a:p>
            <a:endParaRPr lang="lt-LT" dirty="0" smtClean="0"/>
          </a:p>
          <a:p>
            <a:endParaRPr lang="lt-LT" dirty="0" smtClean="0"/>
          </a:p>
          <a:p>
            <a:endParaRPr lang="lt-LT" dirty="0" smtClean="0"/>
          </a:p>
          <a:p>
            <a:endParaRPr lang="lt-LT" dirty="0"/>
          </a:p>
          <a:p>
            <a:r>
              <a:rPr lang="lt-LT" dirty="0" smtClean="0"/>
              <a:t>Arterinė hipertenzija - lėtinė liga , </a:t>
            </a:r>
            <a:r>
              <a:rPr lang="lt-LT" dirty="0" err="1" smtClean="0"/>
              <a:t>pasireikščianti</a:t>
            </a:r>
            <a:r>
              <a:rPr lang="lt-LT" dirty="0" smtClean="0"/>
              <a:t> </a:t>
            </a:r>
            <a:r>
              <a:rPr lang="lt-LT" dirty="0" err="1" smtClean="0"/>
              <a:t>padidejusiu</a:t>
            </a:r>
            <a:r>
              <a:rPr lang="lt-LT" dirty="0" smtClean="0"/>
              <a:t> arteriniu kraujospūdžiu (AKS) sutrikus </a:t>
            </a:r>
            <a:r>
              <a:rPr lang="lt-LT" dirty="0" err="1" smtClean="0"/>
              <a:t>neorohumoralinės</a:t>
            </a:r>
            <a:r>
              <a:rPr lang="lt-LT" dirty="0" smtClean="0"/>
              <a:t> reguliacijos sistemos veiklai.</a:t>
            </a:r>
          </a:p>
          <a:p>
            <a:pPr marL="0" indent="0">
              <a:buNone/>
            </a:pPr>
            <a:endParaRPr lang="lt-LT" dirty="0" smtClean="0"/>
          </a:p>
          <a:p>
            <a:r>
              <a:rPr lang="lt-LT" dirty="0" smtClean="0"/>
              <a:t>Arterinė hipertenzija gali būti pirminė (</a:t>
            </a:r>
            <a:r>
              <a:rPr lang="lt-LT" dirty="0" err="1" smtClean="0"/>
              <a:t>esencialinė</a:t>
            </a:r>
            <a:r>
              <a:rPr lang="lt-LT" dirty="0" smtClean="0"/>
              <a:t>) ir antrinė. Pirminės hipertenzijos vystymuisi turi įtakos genetinis polinkis , padidėjęs simpatinės nervų sistemos aktyvumas ir kiti veiksniai , o antrinės – kitų organų (inkstų , endokrininės </a:t>
            </a:r>
            <a:r>
              <a:rPr lang="lt-LT" dirty="0" err="1" smtClean="0"/>
              <a:t>sitemos</a:t>
            </a:r>
            <a:r>
              <a:rPr lang="lt-LT" dirty="0" smtClean="0"/>
              <a:t> ir </a:t>
            </a:r>
            <a:r>
              <a:rPr lang="lt-LT" dirty="0" err="1" smtClean="0"/>
              <a:t>kt</a:t>
            </a:r>
            <a:r>
              <a:rPr lang="lt-LT" dirty="0" smtClean="0"/>
              <a:t>) ligos. Remiantis </a:t>
            </a:r>
            <a:r>
              <a:rPr lang="lt-LT" dirty="0" err="1" smtClean="0"/>
              <a:t>Pasaulios</a:t>
            </a:r>
            <a:r>
              <a:rPr lang="lt-LT" dirty="0" smtClean="0"/>
              <a:t> sveikatos </a:t>
            </a:r>
            <a:r>
              <a:rPr lang="lt-LT" dirty="0" err="1" smtClean="0"/>
              <a:t>orginizacijos</a:t>
            </a:r>
            <a:r>
              <a:rPr lang="lt-LT" dirty="0" smtClean="0"/>
              <a:t> (PSO) rekomendacijomis padidėjusiu laikomas 140/90 </a:t>
            </a:r>
            <a:r>
              <a:rPr lang="lt-LT" dirty="0" err="1" smtClean="0"/>
              <a:t>mmHg</a:t>
            </a:r>
            <a:r>
              <a:rPr lang="lt-LT" dirty="0" smtClean="0"/>
              <a:t> ir didesnis AKS.</a:t>
            </a:r>
          </a:p>
          <a:p>
            <a:endParaRPr lang="lt-LT" dirty="0"/>
          </a:p>
        </p:txBody>
      </p:sp>
      <p:pic>
        <p:nvPicPr>
          <p:cNvPr id="5" name="Paveikslėlis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817" y="79223"/>
            <a:ext cx="4503761" cy="3590999"/>
          </a:xfrm>
          <a:prstGeom prst="rect">
            <a:avLst/>
          </a:prstGeom>
        </p:spPr>
      </p:pic>
    </p:spTree>
    <p:extLst>
      <p:ext uri="{BB962C8B-B14F-4D97-AF65-F5344CB8AC3E}">
        <p14:creationId xmlns:p14="http://schemas.microsoft.com/office/powerpoint/2010/main" val="2693184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urinio vietos rezervavimo ženklas 5"/>
          <p:cNvSpPr>
            <a:spLocks noGrp="1"/>
          </p:cNvSpPr>
          <p:nvPr>
            <p:ph idx="1"/>
          </p:nvPr>
        </p:nvSpPr>
        <p:spPr>
          <a:xfrm>
            <a:off x="2275313" y="3080378"/>
            <a:ext cx="8915400" cy="3777622"/>
          </a:xfrm>
        </p:spPr>
        <p:txBody>
          <a:bodyPr/>
          <a:lstStyle/>
          <a:p>
            <a:r>
              <a:rPr lang="lt-LT" dirty="0"/>
              <a:t>Skiriami trys hipertenzijos laipsniai (pagal PSO</a:t>
            </a:r>
            <a:r>
              <a:rPr lang="lt-LT" dirty="0" smtClean="0"/>
              <a:t>):</a:t>
            </a:r>
          </a:p>
          <a:p>
            <a:endParaRPr lang="lt-LT" dirty="0"/>
          </a:p>
          <a:p>
            <a:r>
              <a:rPr lang="lt-LT" dirty="0"/>
              <a:t>I laipsnio – </a:t>
            </a:r>
            <a:r>
              <a:rPr lang="lt-LT" dirty="0" err="1"/>
              <a:t>sistolinis</a:t>
            </a:r>
            <a:r>
              <a:rPr lang="lt-LT" dirty="0"/>
              <a:t> kraujospūdis 140-150 </a:t>
            </a:r>
            <a:r>
              <a:rPr lang="lt-LT" dirty="0" err="1"/>
              <a:t>mmHg</a:t>
            </a:r>
            <a:r>
              <a:rPr lang="lt-LT" dirty="0"/>
              <a:t>, </a:t>
            </a:r>
            <a:r>
              <a:rPr lang="lt-LT" dirty="0" err="1"/>
              <a:t>diastolinis</a:t>
            </a:r>
            <a:r>
              <a:rPr lang="lt-LT" dirty="0"/>
              <a:t> </a:t>
            </a:r>
            <a:r>
              <a:rPr lang="lt-LT" dirty="0" smtClean="0"/>
              <a:t>90-99mmHg</a:t>
            </a:r>
          </a:p>
          <a:p>
            <a:endParaRPr lang="lt-LT" dirty="0"/>
          </a:p>
          <a:p>
            <a:r>
              <a:rPr lang="lt-LT" dirty="0"/>
              <a:t>II laipsnio – </a:t>
            </a:r>
            <a:r>
              <a:rPr lang="lt-LT" dirty="0" err="1"/>
              <a:t>sistolinis</a:t>
            </a:r>
            <a:r>
              <a:rPr lang="lt-LT" dirty="0"/>
              <a:t> kraujospūdis 160-179 </a:t>
            </a:r>
            <a:r>
              <a:rPr lang="lt-LT" dirty="0" err="1"/>
              <a:t>mmHg</a:t>
            </a:r>
            <a:r>
              <a:rPr lang="lt-LT" dirty="0"/>
              <a:t> , </a:t>
            </a:r>
            <a:r>
              <a:rPr lang="lt-LT" dirty="0" err="1"/>
              <a:t>diastolinis</a:t>
            </a:r>
            <a:r>
              <a:rPr lang="lt-LT" dirty="0"/>
              <a:t> </a:t>
            </a:r>
            <a:r>
              <a:rPr lang="lt-LT" dirty="0" smtClean="0"/>
              <a:t>100-109mmHg</a:t>
            </a:r>
          </a:p>
          <a:p>
            <a:endParaRPr lang="lt-LT" dirty="0"/>
          </a:p>
          <a:p>
            <a:r>
              <a:rPr lang="lt-LT" dirty="0"/>
              <a:t>III laipsnio – </a:t>
            </a:r>
            <a:r>
              <a:rPr lang="lt-LT" dirty="0" err="1"/>
              <a:t>sistolinis</a:t>
            </a:r>
            <a:r>
              <a:rPr lang="lt-LT" dirty="0"/>
              <a:t> kraujospūdis 180 </a:t>
            </a:r>
            <a:r>
              <a:rPr lang="lt-LT" dirty="0" err="1"/>
              <a:t>mmHg</a:t>
            </a:r>
            <a:r>
              <a:rPr lang="lt-LT" dirty="0"/>
              <a:t> arba didesnis , </a:t>
            </a:r>
            <a:r>
              <a:rPr lang="lt-LT" dirty="0" err="1"/>
              <a:t>diastolinis</a:t>
            </a:r>
            <a:r>
              <a:rPr lang="lt-LT" dirty="0"/>
              <a:t> – 110 </a:t>
            </a:r>
            <a:r>
              <a:rPr lang="lt-LT" dirty="0" err="1"/>
              <a:t>mmHg</a:t>
            </a:r>
            <a:r>
              <a:rPr lang="lt-LT" dirty="0"/>
              <a:t> arba didesnis </a:t>
            </a:r>
          </a:p>
        </p:txBody>
      </p:sp>
      <p:pic>
        <p:nvPicPr>
          <p:cNvPr id="7" name="Paveikslėlis 6"/>
          <p:cNvPicPr>
            <a:picLocks noChangeAspect="1"/>
          </p:cNvPicPr>
          <p:nvPr/>
        </p:nvPicPr>
        <p:blipFill>
          <a:blip r:embed="rId2"/>
          <a:stretch>
            <a:fillRect/>
          </a:stretch>
        </p:blipFill>
        <p:spPr>
          <a:xfrm>
            <a:off x="3116239" y="36927"/>
            <a:ext cx="6218830" cy="3043451"/>
          </a:xfrm>
          <a:prstGeom prst="rect">
            <a:avLst/>
          </a:prstGeom>
        </p:spPr>
      </p:pic>
    </p:spTree>
    <p:extLst>
      <p:ext uri="{BB962C8B-B14F-4D97-AF65-F5344CB8AC3E}">
        <p14:creationId xmlns:p14="http://schemas.microsoft.com/office/powerpoint/2010/main" val="3845561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115AD50-2D1F-45FC-ADB7-A3EBC13BBEB5}"/>
              </a:ext>
            </a:extLst>
          </p:cNvPr>
          <p:cNvSpPr>
            <a:spLocks noGrp="1"/>
          </p:cNvSpPr>
          <p:nvPr>
            <p:ph idx="1"/>
          </p:nvPr>
        </p:nvSpPr>
        <p:spPr>
          <a:xfrm>
            <a:off x="1637731" y="245660"/>
            <a:ext cx="9866881" cy="6612340"/>
          </a:xfrm>
        </p:spPr>
        <p:txBody>
          <a:bodyPr>
            <a:normAutofit lnSpcReduction="10000"/>
          </a:bodyPr>
          <a:lstStyle/>
          <a:p>
            <a:r>
              <a:rPr lang="lt-LT" b="1" dirty="0" smtClean="0"/>
              <a:t>Masažo indikacijos : </a:t>
            </a:r>
            <a:r>
              <a:rPr lang="lt-LT" dirty="0" smtClean="0"/>
              <a:t>I ir II laipsnio hipertenzijai , jai nėra </a:t>
            </a:r>
            <a:r>
              <a:rPr lang="lt-LT" dirty="0" err="1" smtClean="0"/>
              <a:t>hipertenzinės</a:t>
            </a:r>
            <a:r>
              <a:rPr lang="lt-LT" dirty="0" smtClean="0"/>
              <a:t> krizės požymių.</a:t>
            </a:r>
          </a:p>
          <a:p>
            <a:endParaRPr lang="lt-LT" dirty="0" smtClean="0"/>
          </a:p>
          <a:p>
            <a:r>
              <a:rPr lang="lt-LT" b="1" dirty="0" smtClean="0"/>
              <a:t>Masažo uždaviniai :</a:t>
            </a:r>
            <a:r>
              <a:rPr lang="lt-LT" dirty="0" smtClean="0"/>
              <a:t> 1) sureguliuoti padidėjusį simpatinės nervų sistemos tonusą </a:t>
            </a:r>
          </a:p>
          <a:p>
            <a:r>
              <a:rPr lang="lt-LT" dirty="0" smtClean="0"/>
              <a:t>2) normalizuoti kraujospūdį .</a:t>
            </a:r>
          </a:p>
          <a:p>
            <a:endParaRPr lang="lt-LT" dirty="0" smtClean="0"/>
          </a:p>
          <a:p>
            <a:r>
              <a:rPr lang="lt-LT" b="1" dirty="0" smtClean="0"/>
              <a:t>Masažo procedūros planas: </a:t>
            </a:r>
          </a:p>
          <a:p>
            <a:r>
              <a:rPr lang="lt-LT" dirty="0" smtClean="0"/>
              <a:t>1)segmentinis </a:t>
            </a:r>
            <a:r>
              <a:rPr lang="lt-LT" dirty="0" err="1" smtClean="0"/>
              <a:t>priestuburinių</a:t>
            </a:r>
            <a:r>
              <a:rPr lang="lt-LT" dirty="0" smtClean="0"/>
              <a:t> sričių nuo Th5 iki C2 masažas</a:t>
            </a:r>
          </a:p>
          <a:p>
            <a:r>
              <a:rPr lang="lt-LT" dirty="0" smtClean="0"/>
              <a:t>2)apykaklės srities nugarinio paviršiaus masažas </a:t>
            </a:r>
          </a:p>
          <a:p>
            <a:r>
              <a:rPr lang="lt-LT" dirty="0" smtClean="0"/>
              <a:t>3)galvos ir kaktos masažas</a:t>
            </a:r>
          </a:p>
          <a:p>
            <a:r>
              <a:rPr lang="lt-LT" dirty="0" smtClean="0"/>
              <a:t>4)apykaklės srities priekinio paviršiaus masažas </a:t>
            </a:r>
          </a:p>
          <a:p>
            <a:r>
              <a:rPr lang="lt-LT" dirty="0" smtClean="0"/>
              <a:t>5)apykaklės srities nugarinio paviršiaus masažas</a:t>
            </a:r>
          </a:p>
          <a:p>
            <a:r>
              <a:rPr lang="lt-LT" b="1" dirty="0" smtClean="0"/>
              <a:t>Masažuojamojo padėtys:</a:t>
            </a:r>
            <a:r>
              <a:rPr lang="lt-LT" dirty="0" smtClean="0"/>
              <a:t> </a:t>
            </a:r>
          </a:p>
          <a:p>
            <a:r>
              <a:rPr lang="lt-LT" dirty="0" smtClean="0"/>
              <a:t>sėdi ant kėdės be atlošo nugara į masažuotoją sulenktos per alkūnės rankos padėtos ant staliuko , galva – ant sulenktų rankų ;</a:t>
            </a:r>
          </a:p>
          <a:p>
            <a:pPr lvl="0"/>
            <a:r>
              <a:rPr lang="lt-LT" sz="1900" b="1" dirty="0">
                <a:solidFill>
                  <a:srgbClr val="191B0E"/>
                </a:solidFill>
              </a:rPr>
              <a:t>PASTABA: </a:t>
            </a:r>
            <a:r>
              <a:rPr lang="lt-LT" sz="1900" dirty="0">
                <a:solidFill>
                  <a:srgbClr val="191B0E"/>
                </a:solidFill>
              </a:rPr>
              <a:t>Hipertenzijos atveju trinti ir maigyti pradedama nuo viršaus. Segmentinis masažas ir glostymas (klasikinis) atliekami įprasta tvarka.</a:t>
            </a:r>
          </a:p>
          <a:p>
            <a:endParaRPr lang="lt-LT" dirty="0" smtClean="0"/>
          </a:p>
          <a:p>
            <a:endParaRPr lang="lt-LT" dirty="0" smtClean="0"/>
          </a:p>
        </p:txBody>
      </p:sp>
    </p:spTree>
    <p:extLst>
      <p:ext uri="{BB962C8B-B14F-4D97-AF65-F5344CB8AC3E}">
        <p14:creationId xmlns:p14="http://schemas.microsoft.com/office/powerpoint/2010/main" val="952924646"/>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3265</TotalTime>
  <Words>1665</Words>
  <Application>Microsoft Macintosh PowerPoint</Application>
  <PresentationFormat>Widescreen</PresentationFormat>
  <Paragraphs>137</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Calibri</vt:lpstr>
      <vt:lpstr>Franklin Gothic Book</vt:lpstr>
      <vt:lpstr>Crop</vt:lpstr>
      <vt:lpstr>Masažas sergant širdies ir kraujagyslių sistemos ligomis</vt:lpstr>
      <vt:lpstr>PowerPoint Presentation</vt:lpstr>
      <vt:lpstr>Masažas sergant miokardo distrofija</vt:lpstr>
      <vt:lpstr>Masažas sergant miokardo distrofija</vt:lpstr>
      <vt:lpstr>Masažas sergant širdies ydomis</vt:lpstr>
      <vt:lpstr>Masažas sergant širdies ydomis</vt:lpstr>
      <vt:lpstr>Masažas esant  hipertenzijai</vt:lpstr>
      <vt:lpstr>PowerPoint Presentation</vt:lpstr>
      <vt:lpstr>PowerPoint Presentation</vt:lpstr>
      <vt:lpstr>Masažas esant hipotenzijai</vt:lpstr>
      <vt:lpstr>PowerPoint Presentation</vt:lpstr>
      <vt:lpstr>PowerPoint Presentation</vt:lpstr>
      <vt:lpstr>Masažas sergant periferinių kraujagyslių ligomis</vt:lpstr>
      <vt:lpstr>PowerPoint Presentation</vt:lpstr>
      <vt:lpstr>Masažas sergant Reino liga</vt:lpstr>
      <vt:lpstr>PowerPoint Presentation</vt:lpstr>
      <vt:lpstr>Reino liga</vt:lpstr>
      <vt:lpstr>Masažas esnt varikoziniam (mazginiam) kojų venų išsiplėtimui ir tromboflebitui (venų uždegimui)</vt:lpstr>
      <vt:lpstr>PowerPoint Presentation</vt:lpstr>
      <vt:lpstr>PowerPoint Presentation</vt:lpstr>
      <vt:lpstr>Klausimai:</vt:lpstr>
      <vt:lpstr>PowerPoint Presentation</vt:lpstr>
    </vt:vector>
  </TitlesOfParts>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Masažas sergant širdies ir kraujagyslių sistemos ligomis</dc:title>
  <dc:creator>Kazimieras</dc:creator>
  <cp:lastModifiedBy>Algminas Gutauskas</cp:lastModifiedBy>
  <cp:revision>51</cp:revision>
  <dcterms:created xsi:type="dcterms:W3CDTF">2020-02-01T15:49:23Z</dcterms:created>
  <dcterms:modified xsi:type="dcterms:W3CDTF">2022-01-23T14:50:12Z</dcterms:modified>
</cp:coreProperties>
</file>